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880" r:id="rId1"/>
  </p:sldMasterIdLst>
  <p:notesMasterIdLst>
    <p:notesMasterId r:id="rId12"/>
  </p:notesMasterIdLst>
  <p:sldIdLst>
    <p:sldId id="260" r:id="rId2"/>
    <p:sldId id="259" r:id="rId3"/>
    <p:sldId id="258" r:id="rId4"/>
    <p:sldId id="257" r:id="rId5"/>
    <p:sldId id="256" r:id="rId6"/>
    <p:sldId id="265" r:id="rId7"/>
    <p:sldId id="262" r:id="rId8"/>
    <p:sldId id="263" r:id="rId9"/>
    <p:sldId id="264" r:id="rId10"/>
    <p:sldId id="261" r:id="rId11"/>
  </p:sldIdLst>
  <p:sldSz cx="18288000" cy="10287000"/>
  <p:notesSz cx="10287000" cy="18288000"/>
  <p:embeddedFontLst>
    <p:embeddedFont>
      <p:font typeface="Corbel" panose="020B0503020204020204" pitchFamily="34" charset="0"/>
      <p:regular r:id="rId13"/>
      <p:bold r:id="rId14"/>
      <p:italic r:id="rId15"/>
      <p:boldItalic r:id="rId16"/>
    </p:embeddedFont>
    <p:embeddedFont>
      <p:font typeface="Euclid Circular B Medium" panose="020B0604000000000000" pitchFamily="34" charset="0"/>
      <p:regular r:id="rId17"/>
      <p:italic r:id="rId18"/>
    </p:embeddedFont>
    <p:embeddedFont>
      <p:font typeface="Euclid Circular B SemiBold" panose="020B0704000000000000" pitchFamily="34" charset="0"/>
      <p:bold r:id="rId19"/>
      <p:boldItalic r:id="rId20"/>
    </p:embeddedFont>
    <p:embeddedFont>
      <p:font typeface="Inter" panose="020B060402020202020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
      <p:font typeface="Verdana Bold" panose="020B0804030504040204" pitchFamily="34" charset="0"/>
      <p:bold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91E6"/>
    <a:srgbClr val="3CA3B1"/>
    <a:srgbClr val="9DDBE6"/>
    <a:srgbClr val="FDFBFB"/>
    <a:srgbClr val="3B81AC"/>
    <a:srgbClr val="77BCC8"/>
    <a:srgbClr val="318894"/>
    <a:srgbClr val="04A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10"/>
  </p:normalViewPr>
  <p:slideViewPr>
    <p:cSldViewPr snapToGrid="0" snapToObjects="1">
      <p:cViewPr varScale="1">
        <p:scale>
          <a:sx n="55" d="100"/>
          <a:sy n="55" d="100"/>
        </p:scale>
        <p:origin x="65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Лист1!$B$1</c:f>
              <c:strCache>
                <c:ptCount val="1"/>
                <c:pt idx="0">
                  <c:v>Продажи</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3">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2-4581-45A0-A042-0BCB20B5EEA7}"/>
              </c:ext>
            </c:extLst>
          </c:dPt>
          <c:dPt>
            <c:idx val="1"/>
            <c:bubble3D val="0"/>
            <c:spPr>
              <a:solidFill>
                <a:schemeClr val="accent3">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4581-45A0-A042-0BCB20B5EEA7}"/>
              </c:ext>
            </c:extLst>
          </c:dPt>
          <c:dPt>
            <c:idx val="2"/>
            <c:bubble3D val="0"/>
            <c:spPr>
              <a:solidFill>
                <a:schemeClr val="accent3">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B14C-4CEA-AF2B-D336ABE70DF0}"/>
              </c:ext>
            </c:extLst>
          </c:dPt>
          <c:dPt>
            <c:idx val="3"/>
            <c:bubble3D val="0"/>
            <c:spPr>
              <a:solidFill>
                <a:schemeClr val="accent3">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B14C-4CEA-AF2B-D336ABE70DF0}"/>
              </c:ext>
            </c:extLst>
          </c:dPt>
          <c:dLbls>
            <c:dLbl>
              <c:idx val="0"/>
              <c:delete val="1"/>
              <c:extLst>
                <c:ext xmlns:c15="http://schemas.microsoft.com/office/drawing/2012/chart" uri="{CE6537A1-D6FC-4f65-9D91-7224C49458BB}"/>
                <c:ext xmlns:c16="http://schemas.microsoft.com/office/drawing/2014/chart" uri="{C3380CC4-5D6E-409C-BE32-E72D297353CC}">
                  <c16:uniqueId val="{00000002-4581-45A0-A042-0BCB20B5EEA7}"/>
                </c:ext>
              </c:extLst>
            </c:dLbl>
            <c:dLbl>
              <c:idx val="1"/>
              <c:delete val="1"/>
              <c:extLst>
                <c:ext xmlns:c15="http://schemas.microsoft.com/office/drawing/2012/chart" uri="{CE6537A1-D6FC-4f65-9D91-7224C49458BB}"/>
                <c:ext xmlns:c16="http://schemas.microsoft.com/office/drawing/2014/chart" uri="{C3380CC4-5D6E-409C-BE32-E72D297353CC}">
                  <c16:uniqueId val="{00000001-4581-45A0-A042-0BCB20B5EEA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numCache>
            </c:numRef>
          </c:cat>
          <c:val>
            <c:numRef>
              <c:f>Лист1!$B$2:$B$5</c:f>
              <c:numCache>
                <c:formatCode>0%</c:formatCode>
                <c:ptCount val="4"/>
                <c:pt idx="0">
                  <c:v>0.17</c:v>
                </c:pt>
                <c:pt idx="1">
                  <c:v>0.83</c:v>
                </c:pt>
              </c:numCache>
            </c:numRef>
          </c:val>
          <c:extLst>
            <c:ext xmlns:c16="http://schemas.microsoft.com/office/drawing/2014/chart" uri="{C3380CC4-5D6E-409C-BE32-E72D297353CC}">
              <c16:uniqueId val="{00000000-4581-45A0-A042-0BCB20B5EEA7}"/>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Лист1!$B$1</c:f>
              <c:strCache>
                <c:ptCount val="1"/>
                <c:pt idx="0">
                  <c:v>Продажи</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3">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B271-49E5-8B28-60E19B7FC0AA}"/>
              </c:ext>
            </c:extLst>
          </c:dPt>
          <c:dPt>
            <c:idx val="1"/>
            <c:bubble3D val="0"/>
            <c:spPr>
              <a:solidFill>
                <a:schemeClr val="accent3">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3-B271-49E5-8B28-60E19B7FC0AA}"/>
              </c:ext>
            </c:extLst>
          </c:dPt>
          <c:dPt>
            <c:idx val="2"/>
            <c:bubble3D val="0"/>
            <c:spPr>
              <a:solidFill>
                <a:schemeClr val="accent3">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B271-49E5-8B28-60E19B7FC0AA}"/>
              </c:ext>
            </c:extLst>
          </c:dPt>
          <c:dPt>
            <c:idx val="3"/>
            <c:bubble3D val="0"/>
            <c:spPr>
              <a:solidFill>
                <a:schemeClr val="accent3">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B271-49E5-8B28-60E19B7FC0AA}"/>
              </c:ext>
            </c:extLst>
          </c:dPt>
          <c:dLbls>
            <c:dLbl>
              <c:idx val="0"/>
              <c:delete val="1"/>
              <c:extLst>
                <c:ext xmlns:c15="http://schemas.microsoft.com/office/drawing/2012/chart" uri="{CE6537A1-D6FC-4f65-9D91-7224C49458BB}"/>
                <c:ext xmlns:c16="http://schemas.microsoft.com/office/drawing/2014/chart" uri="{C3380CC4-5D6E-409C-BE32-E72D297353CC}">
                  <c16:uniqueId val="{00000001-B271-49E5-8B28-60E19B7FC0AA}"/>
                </c:ext>
              </c:extLst>
            </c:dLbl>
            <c:dLbl>
              <c:idx val="1"/>
              <c:delete val="1"/>
              <c:extLst>
                <c:ext xmlns:c15="http://schemas.microsoft.com/office/drawing/2012/chart" uri="{CE6537A1-D6FC-4f65-9D91-7224C49458BB}"/>
                <c:ext xmlns:c16="http://schemas.microsoft.com/office/drawing/2014/chart" uri="{C3380CC4-5D6E-409C-BE32-E72D297353CC}">
                  <c16:uniqueId val="{00000003-B271-49E5-8B28-60E19B7FC0A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numCache>
            </c:numRef>
          </c:cat>
          <c:val>
            <c:numRef>
              <c:f>Лист1!$B$2:$B$5</c:f>
              <c:numCache>
                <c:formatCode>0%</c:formatCode>
                <c:ptCount val="4"/>
                <c:pt idx="0">
                  <c:v>0.08</c:v>
                </c:pt>
                <c:pt idx="1">
                  <c:v>0.92</c:v>
                </c:pt>
              </c:numCache>
            </c:numRef>
          </c:val>
          <c:extLst>
            <c:ext xmlns:c16="http://schemas.microsoft.com/office/drawing/2014/chart" uri="{C3380CC4-5D6E-409C-BE32-E72D297353CC}">
              <c16:uniqueId val="{00000008-B271-49E5-8B28-60E19B7FC0A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Лист1!$B$1</c:f>
              <c:strCache>
                <c:ptCount val="1"/>
                <c:pt idx="0">
                  <c:v>Продажи</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3">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686C-427D-9BFC-438102275150}"/>
              </c:ext>
            </c:extLst>
          </c:dPt>
          <c:dPt>
            <c:idx val="1"/>
            <c:bubble3D val="0"/>
            <c:spPr>
              <a:solidFill>
                <a:schemeClr val="accent3">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3-686C-427D-9BFC-438102275150}"/>
              </c:ext>
            </c:extLst>
          </c:dPt>
          <c:dPt>
            <c:idx val="2"/>
            <c:bubble3D val="0"/>
            <c:spPr>
              <a:solidFill>
                <a:schemeClr val="accent3">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686C-427D-9BFC-438102275150}"/>
              </c:ext>
            </c:extLst>
          </c:dPt>
          <c:dPt>
            <c:idx val="3"/>
            <c:bubble3D val="0"/>
            <c:spPr>
              <a:solidFill>
                <a:schemeClr val="accent3">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686C-427D-9BFC-438102275150}"/>
              </c:ext>
            </c:extLst>
          </c:dPt>
          <c:dLbls>
            <c:dLbl>
              <c:idx val="0"/>
              <c:delete val="1"/>
              <c:extLst>
                <c:ext xmlns:c15="http://schemas.microsoft.com/office/drawing/2012/chart" uri="{CE6537A1-D6FC-4f65-9D91-7224C49458BB}"/>
                <c:ext xmlns:c16="http://schemas.microsoft.com/office/drawing/2014/chart" uri="{C3380CC4-5D6E-409C-BE32-E72D297353CC}">
                  <c16:uniqueId val="{00000001-686C-427D-9BFC-438102275150}"/>
                </c:ext>
              </c:extLst>
            </c:dLbl>
            <c:dLbl>
              <c:idx val="1"/>
              <c:delete val="1"/>
              <c:extLst>
                <c:ext xmlns:c15="http://schemas.microsoft.com/office/drawing/2012/chart" uri="{CE6537A1-D6FC-4f65-9D91-7224C49458BB}"/>
                <c:ext xmlns:c16="http://schemas.microsoft.com/office/drawing/2014/chart" uri="{C3380CC4-5D6E-409C-BE32-E72D297353CC}">
                  <c16:uniqueId val="{00000003-686C-427D-9BFC-43810227515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numCache>
            </c:numRef>
          </c:cat>
          <c:val>
            <c:numRef>
              <c:f>Лист1!$B$2:$B$5</c:f>
              <c:numCache>
                <c:formatCode>0%</c:formatCode>
                <c:ptCount val="4"/>
                <c:pt idx="0">
                  <c:v>0.3</c:v>
                </c:pt>
                <c:pt idx="1">
                  <c:v>0.7</c:v>
                </c:pt>
              </c:numCache>
            </c:numRef>
          </c:val>
          <c:extLst>
            <c:ext xmlns:c16="http://schemas.microsoft.com/office/drawing/2014/chart" uri="{C3380CC4-5D6E-409C-BE32-E72D297353CC}">
              <c16:uniqueId val="{00000008-686C-427D-9BFC-43810227515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Лист1!$B$1</c:f>
              <c:strCache>
                <c:ptCount val="1"/>
                <c:pt idx="0">
                  <c:v>
marketing</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5">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2-7DF0-42D0-B8D1-CF87007230E2}"/>
              </c:ext>
            </c:extLst>
          </c:dPt>
          <c:dPt>
            <c:idx val="1"/>
            <c:bubble3D val="0"/>
            <c:spPr>
              <a:solidFill>
                <a:schemeClr val="accent5">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7DF0-42D0-B8D1-CF87007230E2}"/>
              </c:ext>
            </c:extLst>
          </c:dPt>
          <c:dPt>
            <c:idx val="2"/>
            <c:bubble3D val="0"/>
            <c:spPr>
              <a:solidFill>
                <a:schemeClr val="accent5">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6FD0-402C-AFE0-C342F4FE0FB2}"/>
              </c:ext>
            </c:extLst>
          </c:dPt>
          <c:dPt>
            <c:idx val="3"/>
            <c:bubble3D val="0"/>
            <c:spPr>
              <a:solidFill>
                <a:schemeClr val="accent5">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6FD0-402C-AFE0-C342F4FE0FB2}"/>
              </c:ext>
            </c:extLst>
          </c:dPt>
          <c:dLbls>
            <c:dLbl>
              <c:idx val="0"/>
              <c:delete val="1"/>
              <c:extLst>
                <c:ext xmlns:c15="http://schemas.microsoft.com/office/drawing/2012/chart" uri="{CE6537A1-D6FC-4f65-9D91-7224C49458BB}"/>
                <c:ext xmlns:c16="http://schemas.microsoft.com/office/drawing/2014/chart" uri="{C3380CC4-5D6E-409C-BE32-E72D297353CC}">
                  <c16:uniqueId val="{00000002-7DF0-42D0-B8D1-CF87007230E2}"/>
                </c:ext>
              </c:extLst>
            </c:dLbl>
            <c:dLbl>
              <c:idx val="1"/>
              <c:delete val="1"/>
              <c:extLst>
                <c:ext xmlns:c15="http://schemas.microsoft.com/office/drawing/2012/chart" uri="{CE6537A1-D6FC-4f65-9D91-7224C49458BB}"/>
                <c:ext xmlns:c16="http://schemas.microsoft.com/office/drawing/2014/chart" uri="{C3380CC4-5D6E-409C-BE32-E72D297353CC}">
                  <c16:uniqueId val="{00000001-7DF0-42D0-B8D1-CF87007230E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pt idx="0">
                  <c:v>1</c:v>
                </c:pt>
                <c:pt idx="1">
                  <c:v>2</c:v>
                </c:pt>
              </c:numCache>
            </c:numRef>
          </c:cat>
          <c:val>
            <c:numRef>
              <c:f>Лист1!$B$2:$B$5</c:f>
              <c:numCache>
                <c:formatCode>0%</c:formatCode>
                <c:ptCount val="4"/>
                <c:pt idx="0">
                  <c:v>0.05</c:v>
                </c:pt>
                <c:pt idx="1">
                  <c:v>0.95</c:v>
                </c:pt>
              </c:numCache>
            </c:numRef>
          </c:val>
          <c:extLst>
            <c:ext xmlns:c16="http://schemas.microsoft.com/office/drawing/2014/chart" uri="{C3380CC4-5D6E-409C-BE32-E72D297353CC}">
              <c16:uniqueId val="{00000000-7DF0-42D0-B8D1-CF87007230E2}"/>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Лист1!$B$1</c:f>
              <c:strCache>
                <c:ptCount val="1"/>
                <c:pt idx="0">
                  <c:v>
marketing</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5">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4027-4607-883B-4D00DC1A898D}"/>
              </c:ext>
            </c:extLst>
          </c:dPt>
          <c:dPt>
            <c:idx val="1"/>
            <c:bubble3D val="0"/>
            <c:spPr>
              <a:solidFill>
                <a:schemeClr val="accent5">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3-4027-4607-883B-4D00DC1A898D}"/>
              </c:ext>
            </c:extLst>
          </c:dPt>
          <c:dPt>
            <c:idx val="2"/>
            <c:bubble3D val="0"/>
            <c:spPr>
              <a:solidFill>
                <a:schemeClr val="accent5">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4027-4607-883B-4D00DC1A898D}"/>
              </c:ext>
            </c:extLst>
          </c:dPt>
          <c:dPt>
            <c:idx val="3"/>
            <c:bubble3D val="0"/>
            <c:spPr>
              <a:solidFill>
                <a:schemeClr val="accent5">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4027-4607-883B-4D00DC1A898D}"/>
              </c:ext>
            </c:extLst>
          </c:dPt>
          <c:dLbls>
            <c:dLbl>
              <c:idx val="0"/>
              <c:delete val="1"/>
              <c:extLst>
                <c:ext xmlns:c15="http://schemas.microsoft.com/office/drawing/2012/chart" uri="{CE6537A1-D6FC-4f65-9D91-7224C49458BB}"/>
                <c:ext xmlns:c16="http://schemas.microsoft.com/office/drawing/2014/chart" uri="{C3380CC4-5D6E-409C-BE32-E72D297353CC}">
                  <c16:uniqueId val="{00000001-4027-4607-883B-4D00DC1A898D}"/>
                </c:ext>
              </c:extLst>
            </c:dLbl>
            <c:dLbl>
              <c:idx val="1"/>
              <c:delete val="1"/>
              <c:extLst>
                <c:ext xmlns:c15="http://schemas.microsoft.com/office/drawing/2012/chart" uri="{CE6537A1-D6FC-4f65-9D91-7224C49458BB}"/>
                <c:ext xmlns:c16="http://schemas.microsoft.com/office/drawing/2014/chart" uri="{C3380CC4-5D6E-409C-BE32-E72D297353CC}">
                  <c16:uniqueId val="{00000003-4027-4607-883B-4D00DC1A898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pt idx="0">
                  <c:v>1</c:v>
                </c:pt>
                <c:pt idx="1">
                  <c:v>2</c:v>
                </c:pt>
              </c:numCache>
            </c:numRef>
          </c:cat>
          <c:val>
            <c:numRef>
              <c:f>Лист1!$B$2:$B$5</c:f>
              <c:numCache>
                <c:formatCode>0%</c:formatCode>
                <c:ptCount val="4"/>
                <c:pt idx="0">
                  <c:v>0.24</c:v>
                </c:pt>
                <c:pt idx="1">
                  <c:v>0.76</c:v>
                </c:pt>
              </c:numCache>
            </c:numRef>
          </c:val>
          <c:extLst>
            <c:ext xmlns:c16="http://schemas.microsoft.com/office/drawing/2014/chart" uri="{C3380CC4-5D6E-409C-BE32-E72D297353CC}">
              <c16:uniqueId val="{00000008-4027-4607-883B-4D00DC1A898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Лист1!$B$1</c:f>
              <c:strCache>
                <c:ptCount val="1"/>
                <c:pt idx="0">
                  <c:v>
marketing</c:v>
                </c:pt>
              </c:strCache>
            </c:strRef>
          </c:tx>
          <c:spPr>
            <a:scene3d>
              <a:camera prst="orthographicFront"/>
              <a:lightRig rig="brightRoom" dir="t"/>
            </a:scene3d>
            <a:sp3d prstMaterial="flat">
              <a:bevelT w="0" h="0" prst="angle"/>
              <a:contourClr>
                <a:srgbClr val="000000"/>
              </a:contourClr>
            </a:sp3d>
          </c:spPr>
          <c:dPt>
            <c:idx val="0"/>
            <c:bubble3D val="0"/>
            <c:spPr>
              <a:solidFill>
                <a:schemeClr val="accent5">
                  <a:tint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1-C74A-49E3-B3A6-989E951F41C6}"/>
              </c:ext>
            </c:extLst>
          </c:dPt>
          <c:dPt>
            <c:idx val="1"/>
            <c:bubble3D val="0"/>
            <c:spPr>
              <a:solidFill>
                <a:schemeClr val="accent5">
                  <a:tint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3-C74A-49E3-B3A6-989E951F41C6}"/>
              </c:ext>
            </c:extLst>
          </c:dPt>
          <c:dPt>
            <c:idx val="2"/>
            <c:bubble3D val="0"/>
            <c:spPr>
              <a:solidFill>
                <a:schemeClr val="accent5">
                  <a:shade val="86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5-C74A-49E3-B3A6-989E951F41C6}"/>
              </c:ext>
            </c:extLst>
          </c:dPt>
          <c:dPt>
            <c:idx val="3"/>
            <c:bubble3D val="0"/>
            <c:spPr>
              <a:solidFill>
                <a:schemeClr val="accent5">
                  <a:shade val="58000"/>
                </a:schemeClr>
              </a:solidFill>
              <a:ln>
                <a:noFill/>
              </a:ln>
              <a:effectLst/>
              <a:scene3d>
                <a:camera prst="orthographicFront"/>
                <a:lightRig rig="brightRoom" dir="t"/>
              </a:scene3d>
              <a:sp3d prstMaterial="flat">
                <a:bevelT w="0" h="0" prst="angle"/>
                <a:contourClr>
                  <a:srgbClr val="000000"/>
                </a:contourClr>
              </a:sp3d>
            </c:spPr>
            <c:extLst>
              <c:ext xmlns:c16="http://schemas.microsoft.com/office/drawing/2014/chart" uri="{C3380CC4-5D6E-409C-BE32-E72D297353CC}">
                <c16:uniqueId val="{00000007-C74A-49E3-B3A6-989E951F41C6}"/>
              </c:ext>
            </c:extLst>
          </c:dPt>
          <c:dLbls>
            <c:dLbl>
              <c:idx val="0"/>
              <c:delete val="1"/>
              <c:extLst>
                <c:ext xmlns:c15="http://schemas.microsoft.com/office/drawing/2012/chart" uri="{CE6537A1-D6FC-4f65-9D91-7224C49458BB}"/>
                <c:ext xmlns:c16="http://schemas.microsoft.com/office/drawing/2014/chart" uri="{C3380CC4-5D6E-409C-BE32-E72D297353CC}">
                  <c16:uniqueId val="{00000001-C74A-49E3-B3A6-989E951F41C6}"/>
                </c:ext>
              </c:extLst>
            </c:dLbl>
            <c:dLbl>
              <c:idx val="1"/>
              <c:delete val="1"/>
              <c:extLst>
                <c:ext xmlns:c15="http://schemas.microsoft.com/office/drawing/2012/chart" uri="{CE6537A1-D6FC-4f65-9D91-7224C49458BB}"/>
                <c:ext xmlns:c16="http://schemas.microsoft.com/office/drawing/2014/chart" uri="{C3380CC4-5D6E-409C-BE32-E72D297353CC}">
                  <c16:uniqueId val="{00000003-C74A-49E3-B3A6-989E951F41C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Лист1!$A$2:$A$5</c:f>
              <c:numCache>
                <c:formatCode>General</c:formatCode>
                <c:ptCount val="4"/>
                <c:pt idx="0">
                  <c:v>1</c:v>
                </c:pt>
                <c:pt idx="1">
                  <c:v>2</c:v>
                </c:pt>
              </c:numCache>
            </c:numRef>
          </c:cat>
          <c:val>
            <c:numRef>
              <c:f>Лист1!$B$2:$B$5</c:f>
              <c:numCache>
                <c:formatCode>0%</c:formatCode>
                <c:ptCount val="4"/>
                <c:pt idx="0">
                  <c:v>0.75</c:v>
                </c:pt>
                <c:pt idx="1">
                  <c:v>0.25</c:v>
                </c:pt>
              </c:numCache>
            </c:numRef>
          </c:val>
          <c:extLst>
            <c:ext xmlns:c16="http://schemas.microsoft.com/office/drawing/2014/chart" uri="{C3380CC4-5D6E-409C-BE32-E72D297353CC}">
              <c16:uniqueId val="{00000008-C74A-49E3-B3A6-989E951F41C6}"/>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10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800" b="0" i="0" u="none" strike="noStrike" dirty="0">
                <a:solidFill>
                  <a:srgbClr val="000000"/>
                </a:solidFill>
                <a:effectLst/>
                <a:latin typeface="Verdana" panose="020B0604030504040204" pitchFamily="34" charset="0"/>
              </a:rPr>
              <a:t>This is the slide most busy stakeholders will focus on, so make it count.</a:t>
            </a:r>
            <a:endParaRPr lang="en-US" b="0" dirty="0">
              <a:effectLst/>
            </a:endParaRPr>
          </a:p>
          <a:p>
            <a:pPr rtl="0">
              <a:spcBef>
                <a:spcPts val="0"/>
              </a:spcBef>
              <a:spcAft>
                <a:spcPts val="600"/>
              </a:spcAft>
            </a:pPr>
            <a:r>
              <a:rPr lang="en-US" sz="1800" b="0" i="0" u="none" strike="noStrike" dirty="0">
                <a:solidFill>
                  <a:srgbClr val="000000"/>
                </a:solidFill>
                <a:effectLst/>
                <a:latin typeface="Verdana" panose="020B0604030504040204" pitchFamily="34" charset="0"/>
              </a:rPr>
              <a:t>Include only what really matters in the context of your project — you don’t need to show everything. The metrics here are examples, feel free to replace them with ones that best reflect your results. </a:t>
            </a:r>
            <a:endParaRPr lang="en-US" b="0" dirty="0">
              <a:effectLst/>
            </a:endParaRPr>
          </a:p>
          <a:p>
            <a:pPr rtl="0">
              <a:spcBef>
                <a:spcPts val="0"/>
              </a:spcBef>
              <a:spcAft>
                <a:spcPts val="600"/>
              </a:spcAft>
            </a:pPr>
            <a:r>
              <a:rPr lang="en-US" sz="1800" b="0" i="0" u="none" strike="noStrike" dirty="0">
                <a:solidFill>
                  <a:srgbClr val="000000"/>
                </a:solidFill>
                <a:effectLst/>
                <a:latin typeface="Verdana" panose="020B0604030504040204" pitchFamily="34" charset="0"/>
              </a:rPr>
              <a:t>When describing business impact, make it as concrete as possible. Whenever you can, quantify the change and connect it directly to a business goal. Use the “Next steps” section to show what happens after the report. Based on the results, what do you plan to scale, improve, or adjust?</a:t>
            </a:r>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200" b="0" i="0" u="none" strike="noStrike" dirty="0">
                <a:solidFill>
                  <a:srgbClr val="000000"/>
                </a:solidFill>
                <a:effectLst/>
                <a:latin typeface="Verdana" panose="020B0604030504040204" pitchFamily="34" charset="0"/>
              </a:rPr>
              <a:t>Use this slide to anchor your training in a real business context.</a:t>
            </a:r>
            <a:endParaRPr lang="en-US" b="0" dirty="0">
              <a:effectLst/>
            </a:endParaRPr>
          </a:p>
          <a:p>
            <a:pPr rtl="0">
              <a:spcBef>
                <a:spcPts val="0"/>
              </a:spcBef>
              <a:spcAft>
                <a:spcPts val="600"/>
              </a:spcAft>
            </a:pPr>
            <a:r>
              <a:rPr lang="en-US" sz="1200" b="0" i="0" u="none" strike="noStrike" dirty="0">
                <a:solidFill>
                  <a:srgbClr val="000000"/>
                </a:solidFill>
                <a:effectLst/>
                <a:latin typeface="Verdana" panose="020B0604030504040204" pitchFamily="34" charset="0"/>
              </a:rPr>
              <a:t>Show what was happening in the business, how it was affecting key metrics, and what gaps in skills or behavior were getting in the way. Done well, this slide answers most of the “what was this training actually needed for?” questions upfront and shows that the work is driven by real business needs rather than training for its own sake.</a:t>
            </a:r>
            <a:endParaRPr lang="en-US" b="0" dirty="0">
              <a:effectLst/>
            </a:endParaRPr>
          </a:p>
          <a:p>
            <a:br>
              <a:rPr lang="en-US" b="0" dirty="0">
                <a:effectLst/>
              </a:rPr>
            </a:br>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800" b="0" i="0" u="none" strike="noStrike" dirty="0">
                <a:solidFill>
                  <a:srgbClr val="000000"/>
                </a:solidFill>
                <a:effectLst/>
                <a:latin typeface="Verdana" panose="020B0604030504040204" pitchFamily="34" charset="0"/>
              </a:rPr>
              <a:t>Use this slide to show whether the results you’ll present next can be trusted. If the right people didn’t go through the training or participation was uneven, it directly affects how stakeholders should interpret the impact. This gives context to the numbers that follow and helps avoid over- or underestimating the results.</a:t>
            </a:r>
            <a:endParaRPr lang="en-US" b="0" dirty="0">
              <a:effectLst/>
            </a:endParaRPr>
          </a:p>
          <a:p>
            <a:br>
              <a:rPr lang="en-US" b="0" dirty="0">
                <a:effectLst/>
              </a:rPr>
            </a:br>
            <a:r>
              <a:rPr lang="en-US" b="0" i="0" dirty="0">
                <a:effectLst/>
                <a:latin typeface="Inter" panose="02000503000000020004" pitchFamily="2" charset="0"/>
              </a:rPr>
              <a:t>To edit the chart: </a:t>
            </a:r>
            <a:r>
              <a:rPr lang="ru-RU" b="0" i="0">
                <a:effectLst/>
                <a:latin typeface="Inter" panose="02000503000000020004" pitchFamily="2" charset="0"/>
              </a:rPr>
              <a:t> </a:t>
            </a:r>
            <a:r>
              <a:rPr lang="en-US" b="0" i="0">
                <a:effectLst/>
                <a:latin typeface="Inter" panose="02000503000000020004" pitchFamily="2" charset="0"/>
              </a:rPr>
              <a:t>Click </a:t>
            </a:r>
            <a:r>
              <a:rPr lang="en-US" b="0" i="0" dirty="0">
                <a:effectLst/>
                <a:latin typeface="Inter" panose="02000503000000020004" pitchFamily="2" charset="0"/>
              </a:rPr>
              <a:t>the chart first. Then go to Chart Design → Edit Data and update the percentage values in the table.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800" b="0" i="0" u="none" strike="noStrike" dirty="0">
                <a:solidFill>
                  <a:srgbClr val="000000"/>
                </a:solidFill>
                <a:effectLst/>
                <a:latin typeface="Verdana" panose="020B0604030504040204" pitchFamily="34" charset="0"/>
              </a:rPr>
              <a:t>This is the slide stakeholders care about most.</a:t>
            </a:r>
            <a:endParaRPr lang="en-US" b="0" dirty="0">
              <a:effectLst/>
            </a:endParaRPr>
          </a:p>
          <a:p>
            <a:pPr rtl="0">
              <a:spcBef>
                <a:spcPts val="0"/>
              </a:spcBef>
              <a:spcAft>
                <a:spcPts val="600"/>
              </a:spcAft>
            </a:pPr>
            <a:r>
              <a:rPr lang="en-US" sz="1800" b="0" i="0" u="none" strike="noStrike" dirty="0">
                <a:solidFill>
                  <a:srgbClr val="000000"/>
                </a:solidFill>
                <a:effectLst/>
                <a:latin typeface="Verdana" panose="020B0604030504040204" pitchFamily="34" charset="0"/>
              </a:rPr>
              <a:t>Focus only on business metrics — things the business already tracks and cares about. Avoid course-related data here. Show the change clearly, ideally in a simple before-and-after format. A few strong metrics are enough. Add a short interpretation so it’s obvious what the change means. Don’t leave stakeholders to figure it out on their own. If you don’t have a clean before-and-after comparison, show the shift as clearly as possible.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600"/>
              </a:spcAft>
            </a:pPr>
            <a:r>
              <a:rPr lang="en-US" sz="1800" b="0" i="0" u="none" strike="noStrike" dirty="0">
                <a:solidFill>
                  <a:srgbClr val="000000"/>
                </a:solidFill>
                <a:effectLst/>
                <a:latin typeface="Verdana" panose="020B0604030504040204" pitchFamily="34" charset="0"/>
              </a:rPr>
              <a:t>Use this slide to explain what you’ve taken away from the results and what you’re going to do next. Summarize a few observations that actually matter for the business. Add risks to show where the results might not hold or where the impact could vary.</a:t>
            </a:r>
            <a:endParaRPr lang="en-US" b="0" dirty="0">
              <a:effectLst/>
            </a:endParaRPr>
          </a:p>
          <a:p>
            <a:pPr rtl="0">
              <a:spcBef>
                <a:spcPts val="0"/>
              </a:spcBef>
              <a:spcAft>
                <a:spcPts val="600"/>
              </a:spcAft>
            </a:pPr>
            <a:r>
              <a:rPr lang="en-US" sz="1800" b="0" i="0" u="none" strike="noStrike" dirty="0">
                <a:solidFill>
                  <a:srgbClr val="000000"/>
                </a:solidFill>
                <a:effectLst/>
                <a:latin typeface="Verdana" panose="020B0604030504040204" pitchFamily="34" charset="0"/>
              </a:rPr>
              <a:t>In the future plans section, focus on concrete changes in how the program will be run, supported, or scaled. Keep it specific and tied to what you’ve seen in the data.</a:t>
            </a:r>
            <a:endParaRPr lang="en-US" b="0" dirty="0">
              <a:effectLst/>
            </a:endParaRPr>
          </a:p>
          <a:p>
            <a:br>
              <a:rPr lang="en-US" b="0" dirty="0">
                <a:effectLst/>
              </a:rPr>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3314700" y="6696042"/>
            <a:ext cx="13716000" cy="2462235"/>
          </a:xfrm>
        </p:spPr>
        <p:txBody>
          <a:bodyPr wrap="none" anchor="t">
            <a:normAutofit/>
          </a:bodyPr>
          <a:lstStyle>
            <a:lvl1pPr algn="r">
              <a:defRPr sz="14400" b="0" spc="-45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ru-RU"/>
              <a:t>Образец заголовка</a:t>
            </a:r>
            <a:endParaRPr lang="en-US" dirty="0"/>
          </a:p>
        </p:txBody>
      </p:sp>
      <p:sp>
        <p:nvSpPr>
          <p:cNvPr id="3" name="Subtitle 2"/>
          <p:cNvSpPr>
            <a:spLocks noGrp="1"/>
          </p:cNvSpPr>
          <p:nvPr>
            <p:ph type="subTitle" idx="1"/>
          </p:nvPr>
        </p:nvSpPr>
        <p:spPr>
          <a:xfrm>
            <a:off x="3314699" y="5541563"/>
            <a:ext cx="13716000" cy="1131038"/>
          </a:xfrm>
        </p:spPr>
        <p:txBody>
          <a:bodyPr vert="horz" lIns="91440" tIns="45720" rIns="91440" bIns="45720" rtlCol="0" anchor="b">
            <a:normAutofit/>
          </a:bodyPr>
          <a:lstStyle>
            <a:lvl1pPr marL="0" indent="0" algn="r">
              <a:buNone/>
              <a:defRPr sz="4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ru-RU"/>
              <a:t>Образец подзаголовка</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898324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2" y="6550740"/>
            <a:ext cx="15773400" cy="1229033"/>
          </a:xfrm>
        </p:spPr>
        <p:txBody>
          <a:bodyPr anchor="b"/>
          <a:lstStyle>
            <a:lvl1pPr>
              <a:defRPr sz="4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59682" y="1481138"/>
            <a:ext cx="15773400" cy="5069603"/>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ru-RU"/>
              <a:t>Вставка рисунка</a:t>
            </a:r>
            <a:endParaRPr lang="en-US" dirty="0"/>
          </a:p>
        </p:txBody>
      </p:sp>
      <p:sp>
        <p:nvSpPr>
          <p:cNvPr id="4" name="Text Placeholder 3"/>
          <p:cNvSpPr>
            <a:spLocks noGrp="1"/>
          </p:cNvSpPr>
          <p:nvPr>
            <p:ph type="body" sz="half" idx="2"/>
          </p:nvPr>
        </p:nvSpPr>
        <p:spPr>
          <a:xfrm>
            <a:off x="1259682" y="7779774"/>
            <a:ext cx="15771018" cy="1023708"/>
          </a:xfrm>
        </p:spPr>
        <p:txBody>
          <a:bodyPr/>
          <a:lstStyle>
            <a:lvl1pPr marL="0" indent="0">
              <a:buNone/>
              <a:defRPr sz="2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78750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5301516"/>
          </a:xfrm>
        </p:spPr>
        <p:txBody>
          <a:bodyPr anchor="ctr"/>
          <a:lstStyle>
            <a:lvl1pP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1259682" y="6734099"/>
            <a:ext cx="15771018" cy="2252739"/>
          </a:xfrm>
        </p:spPr>
        <p:txBody>
          <a:bodyPr anchor="ct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631862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69318" y="547687"/>
            <a:ext cx="13954128" cy="4489356"/>
          </a:xfrm>
        </p:spPr>
        <p:txBody>
          <a:bodyPr anchor="ctr"/>
          <a:lstStyle>
            <a:lvl1pPr>
              <a:defRPr sz="6600"/>
            </a:lvl1pPr>
          </a:lstStyle>
          <a:p>
            <a:r>
              <a:rPr lang="ru-RU"/>
              <a:t>Образец заголовка</a:t>
            </a:r>
            <a:endParaRPr lang="en-US" dirty="0"/>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4" name="Text Placeholder 3"/>
          <p:cNvSpPr>
            <a:spLocks noGrp="1"/>
          </p:cNvSpPr>
          <p:nvPr>
            <p:ph type="body" sz="half" idx="2"/>
          </p:nvPr>
        </p:nvSpPr>
        <p:spPr>
          <a:xfrm>
            <a:off x="1257300" y="6752594"/>
            <a:ext cx="15768636" cy="2234244"/>
          </a:xfrm>
        </p:spPr>
        <p:txBody>
          <a:bodyPr anchor="ctr">
            <a:normAutofit/>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9" name="TextBox 8"/>
          <p:cNvSpPr txBox="1"/>
          <p:nvPr/>
        </p:nvSpPr>
        <p:spPr>
          <a:xfrm>
            <a:off x="1666566" y="1180236"/>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0" name="TextBox 9"/>
          <p:cNvSpPr txBox="1"/>
          <p:nvPr/>
        </p:nvSpPr>
        <p:spPr>
          <a:xfrm>
            <a:off x="15656718" y="4114800"/>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73501611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59682" y="3490451"/>
            <a:ext cx="15773400" cy="3767753"/>
          </a:xfrm>
        </p:spPr>
        <p:txBody>
          <a:bodyPr anchor="b">
            <a:normAutofit/>
          </a:bodyPr>
          <a:lstStyle>
            <a:lvl1pPr>
              <a:defRPr sz="8100"/>
            </a:lvl1pPr>
          </a:lstStyle>
          <a:p>
            <a:r>
              <a:rPr lang="ru-RU"/>
              <a:t>Образец заголовка</a:t>
            </a:r>
            <a:endParaRPr lang="en-US" dirty="0"/>
          </a:p>
        </p:txBody>
      </p:sp>
      <p:sp>
        <p:nvSpPr>
          <p:cNvPr id="4" name="Text Placeholder 3"/>
          <p:cNvSpPr>
            <a:spLocks noGrp="1"/>
          </p:cNvSpPr>
          <p:nvPr>
            <p:ph type="body" sz="half" idx="2"/>
          </p:nvPr>
        </p:nvSpPr>
        <p:spPr>
          <a:xfrm>
            <a:off x="1259682" y="7275872"/>
            <a:ext cx="15771018" cy="1710966"/>
          </a:xfrm>
        </p:spPr>
        <p:txBody>
          <a:bodyPr anchor="t"/>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707803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257300" y="547688"/>
            <a:ext cx="15773400" cy="1988345"/>
          </a:xfrm>
        </p:spPr>
        <p:txBody>
          <a:bodyPr/>
          <a:lstStyle/>
          <a:p>
            <a:r>
              <a:rPr lang="ru-RU"/>
              <a:t>Образец заголовка</a:t>
            </a:r>
            <a:endParaRPr lang="en-US" dirty="0"/>
          </a:p>
        </p:txBody>
      </p:sp>
      <p:sp>
        <p:nvSpPr>
          <p:cNvPr id="7" name="Text Placeholder 2"/>
          <p:cNvSpPr>
            <a:spLocks noGrp="1"/>
          </p:cNvSpPr>
          <p:nvPr>
            <p:ph type="body" idx="1"/>
          </p:nvPr>
        </p:nvSpPr>
        <p:spPr>
          <a:xfrm>
            <a:off x="2005923" y="2828925"/>
            <a:ext cx="4420299" cy="864393"/>
          </a:xfrm>
        </p:spPr>
        <p:txBody>
          <a:bodyPr anchor="b">
            <a:noAutofit/>
          </a:bodyPr>
          <a:lstStyle>
            <a:lvl1pPr marL="0" indent="0">
              <a:buNone/>
              <a:defRPr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8" name="Text Placeholder 3"/>
          <p:cNvSpPr>
            <a:spLocks noGrp="1"/>
          </p:cNvSpPr>
          <p:nvPr>
            <p:ph type="body" sz="half" idx="15"/>
          </p:nvPr>
        </p:nvSpPr>
        <p:spPr>
          <a:xfrm>
            <a:off x="2035197" y="3857625"/>
            <a:ext cx="4391025"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9" name="Text Placeholder 4"/>
          <p:cNvSpPr>
            <a:spLocks noGrp="1"/>
          </p:cNvSpPr>
          <p:nvPr>
            <p:ph type="body" sz="quarter" idx="3"/>
          </p:nvPr>
        </p:nvSpPr>
        <p:spPr>
          <a:xfrm>
            <a:off x="6881992" y="2828925"/>
            <a:ext cx="4404362" cy="864393"/>
          </a:xfrm>
        </p:spPr>
        <p:txBody>
          <a:bodyPr vert="horz" lIns="91440" tIns="45720" rIns="91440" bIns="45720" rtlCol="0" anchor="b">
            <a:noAutofit/>
          </a:bodyPr>
          <a:lstStyle>
            <a:lvl1pPr>
              <a:buNone/>
              <a:defRPr lang="en-US"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0" name="Text Placeholder 3"/>
          <p:cNvSpPr>
            <a:spLocks noGrp="1"/>
          </p:cNvSpPr>
          <p:nvPr>
            <p:ph type="body" sz="half" idx="16"/>
          </p:nvPr>
        </p:nvSpPr>
        <p:spPr>
          <a:xfrm>
            <a:off x="6866162" y="3857625"/>
            <a:ext cx="4420191"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11" name="Text Placeholder 4"/>
          <p:cNvSpPr>
            <a:spLocks noGrp="1"/>
          </p:cNvSpPr>
          <p:nvPr>
            <p:ph type="body" sz="quarter" idx="13"/>
          </p:nvPr>
        </p:nvSpPr>
        <p:spPr>
          <a:xfrm>
            <a:off x="11743553" y="2828925"/>
            <a:ext cx="4398170" cy="864393"/>
          </a:xfrm>
        </p:spPr>
        <p:txBody>
          <a:bodyPr vert="horz" lIns="91440" tIns="45720" rIns="91440" bIns="45720" rtlCol="0" anchor="b">
            <a:noAutofit/>
          </a:bodyPr>
          <a:lstStyle>
            <a:lvl1pPr>
              <a:buNone/>
              <a:defRPr lang="en-US" sz="36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2" name="Text Placeholder 3"/>
          <p:cNvSpPr>
            <a:spLocks noGrp="1"/>
          </p:cNvSpPr>
          <p:nvPr>
            <p:ph type="body" sz="half" idx="17"/>
          </p:nvPr>
        </p:nvSpPr>
        <p:spPr>
          <a:xfrm>
            <a:off x="11743553" y="3857625"/>
            <a:ext cx="4398170"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3" name="Date Placeholder 2"/>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161269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257300" y="547688"/>
            <a:ext cx="15773400" cy="1988345"/>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998128" y="6446255"/>
            <a:ext cx="4410075" cy="864393"/>
          </a:xfrm>
        </p:spPr>
        <p:txBody>
          <a:bodyPr anchor="b">
            <a:noAutofit/>
          </a:bodyPr>
          <a:lstStyle>
            <a:lvl1pPr marL="0" indent="0">
              <a:buNone/>
              <a:defRPr sz="36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20" name="Picture Placeholder 2"/>
          <p:cNvSpPr>
            <a:spLocks noGrp="1" noChangeAspect="1"/>
          </p:cNvSpPr>
          <p:nvPr>
            <p:ph type="pic" idx="15"/>
          </p:nvPr>
        </p:nvSpPr>
        <p:spPr>
          <a:xfrm>
            <a:off x="1998128" y="3384531"/>
            <a:ext cx="4410075"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ru-RU"/>
              <a:t>Вставка рисунка</a:t>
            </a:r>
            <a:endParaRPr lang="en-US" dirty="0"/>
          </a:p>
        </p:txBody>
      </p:sp>
      <p:sp>
        <p:nvSpPr>
          <p:cNvPr id="21" name="Text Placeholder 3"/>
          <p:cNvSpPr>
            <a:spLocks noGrp="1"/>
          </p:cNvSpPr>
          <p:nvPr>
            <p:ph type="body" sz="half" idx="18"/>
          </p:nvPr>
        </p:nvSpPr>
        <p:spPr>
          <a:xfrm>
            <a:off x="1998128" y="7310648"/>
            <a:ext cx="4410075"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22" name="Text Placeholder 4"/>
          <p:cNvSpPr>
            <a:spLocks noGrp="1"/>
          </p:cNvSpPr>
          <p:nvPr>
            <p:ph type="body" sz="quarter" idx="3"/>
          </p:nvPr>
        </p:nvSpPr>
        <p:spPr>
          <a:xfrm>
            <a:off x="6853496" y="6446255"/>
            <a:ext cx="4395788" cy="864393"/>
          </a:xfrm>
        </p:spPr>
        <p:txBody>
          <a:bodyPr anchor="b">
            <a:noAutofit/>
          </a:bodyPr>
          <a:lstStyle>
            <a:lvl1pPr marL="0" indent="0">
              <a:buNone/>
              <a:defRPr sz="36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23" name="Picture Placeholder 2"/>
          <p:cNvSpPr>
            <a:spLocks noGrp="1" noChangeAspect="1"/>
          </p:cNvSpPr>
          <p:nvPr>
            <p:ph type="pic" idx="21"/>
          </p:nvPr>
        </p:nvSpPr>
        <p:spPr>
          <a:xfrm>
            <a:off x="6853495" y="3384531"/>
            <a:ext cx="4395788"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ru-RU"/>
              <a:t>Вставка рисунка</a:t>
            </a:r>
            <a:endParaRPr lang="en-US" dirty="0"/>
          </a:p>
        </p:txBody>
      </p:sp>
      <p:sp>
        <p:nvSpPr>
          <p:cNvPr id="24" name="Text Placeholder 3"/>
          <p:cNvSpPr>
            <a:spLocks noGrp="1"/>
          </p:cNvSpPr>
          <p:nvPr>
            <p:ph type="body" sz="half" idx="19"/>
          </p:nvPr>
        </p:nvSpPr>
        <p:spPr>
          <a:xfrm>
            <a:off x="6851466" y="7310647"/>
            <a:ext cx="4401609"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25" name="Text Placeholder 4"/>
          <p:cNvSpPr>
            <a:spLocks noGrp="1"/>
          </p:cNvSpPr>
          <p:nvPr>
            <p:ph type="body" sz="quarter" idx="13"/>
          </p:nvPr>
        </p:nvSpPr>
        <p:spPr>
          <a:xfrm>
            <a:off x="11706484" y="6446255"/>
            <a:ext cx="4398170" cy="864393"/>
          </a:xfrm>
        </p:spPr>
        <p:txBody>
          <a:bodyPr anchor="b">
            <a:noAutofit/>
          </a:bodyPr>
          <a:lstStyle>
            <a:lvl1pPr marL="0" indent="0">
              <a:buNone/>
              <a:defRPr sz="36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26" name="Picture Placeholder 2"/>
          <p:cNvSpPr>
            <a:spLocks noGrp="1" noChangeAspect="1"/>
          </p:cNvSpPr>
          <p:nvPr>
            <p:ph type="pic" idx="22"/>
          </p:nvPr>
        </p:nvSpPr>
        <p:spPr>
          <a:xfrm>
            <a:off x="11706482" y="3384531"/>
            <a:ext cx="4398170"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ru-RU"/>
              <a:t>Вставка рисунка</a:t>
            </a:r>
            <a:endParaRPr lang="en-US" dirty="0"/>
          </a:p>
        </p:txBody>
      </p:sp>
      <p:sp>
        <p:nvSpPr>
          <p:cNvPr id="27" name="Text Placeholder 3"/>
          <p:cNvSpPr>
            <a:spLocks noGrp="1"/>
          </p:cNvSpPr>
          <p:nvPr>
            <p:ph type="body" sz="half" idx="20"/>
          </p:nvPr>
        </p:nvSpPr>
        <p:spPr>
          <a:xfrm>
            <a:off x="11706296" y="7310644"/>
            <a:ext cx="4403996"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3" name="Date Placeholder 2"/>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430638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852737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3244514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31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73139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1281798" y="6696042"/>
            <a:ext cx="13716000" cy="2462235"/>
          </a:xfrm>
        </p:spPr>
        <p:txBody>
          <a:bodyPr wrap="none" anchor="t">
            <a:normAutofit/>
          </a:bodyPr>
          <a:lstStyle>
            <a:lvl1pPr algn="l">
              <a:defRPr sz="14400" b="0" spc="-45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8" name="Subtitle 2"/>
          <p:cNvSpPr>
            <a:spLocks noGrp="1"/>
          </p:cNvSpPr>
          <p:nvPr>
            <p:ph type="subTitle" idx="1"/>
          </p:nvPr>
        </p:nvSpPr>
        <p:spPr>
          <a:xfrm>
            <a:off x="1281798" y="5540512"/>
            <a:ext cx="13716000" cy="1131038"/>
          </a:xfrm>
        </p:spPr>
        <p:txBody>
          <a:bodyPr anchor="b">
            <a:normAutofit/>
          </a:bodyPr>
          <a:lstStyle>
            <a:lvl1pPr marL="0" indent="0" algn="l">
              <a:buNone/>
              <a:defRPr sz="4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3328534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680000" y="2738438"/>
            <a:ext cx="7537824"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9479760" y="2738438"/>
            <a:ext cx="7550940"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2688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680000" y="2521745"/>
            <a:ext cx="7537824" cy="1235868"/>
          </a:xfrm>
        </p:spPr>
        <p:txBody>
          <a:bodyPr anchor="b"/>
          <a:lstStyle>
            <a:lvl1pPr marL="0" indent="0">
              <a:buNone/>
              <a:defRPr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4" name="Content Placeholder 3"/>
          <p:cNvSpPr>
            <a:spLocks noGrp="1"/>
          </p:cNvSpPr>
          <p:nvPr>
            <p:ph sz="half" idx="2"/>
          </p:nvPr>
        </p:nvSpPr>
        <p:spPr>
          <a:xfrm>
            <a:off x="1680000" y="3757613"/>
            <a:ext cx="7537824"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9479760" y="2521745"/>
            <a:ext cx="7553322" cy="1235868"/>
          </a:xfrm>
        </p:spPr>
        <p:txBody>
          <a:bodyPr vert="horz" lIns="91440" tIns="45720" rIns="91440" bIns="45720" rtlCol="0" anchor="b">
            <a:normAutofit/>
          </a:bodyPr>
          <a:lstStyle>
            <a:lvl1pPr>
              <a:buNone/>
              <a:defRPr lang="en-US" sz="36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6" name="Content Placeholder 5"/>
          <p:cNvSpPr>
            <a:spLocks noGrp="1"/>
          </p:cNvSpPr>
          <p:nvPr>
            <p:ph sz="quarter" idx="4"/>
          </p:nvPr>
        </p:nvSpPr>
        <p:spPr>
          <a:xfrm>
            <a:off x="9479760" y="3757613"/>
            <a:ext cx="7553322"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398298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318715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363787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ru-RU"/>
              <a:t>Образец заголовка</a:t>
            </a:r>
            <a:endParaRPr lang="en-US" dirty="0"/>
          </a:p>
        </p:txBody>
      </p:sp>
      <p:sp>
        <p:nvSpPr>
          <p:cNvPr id="3" name="Content Placeholder 2"/>
          <p:cNvSpPr>
            <a:spLocks noGrp="1"/>
          </p:cNvSpPr>
          <p:nvPr>
            <p:ph idx="1"/>
          </p:nvPr>
        </p:nvSpPr>
        <p:spPr>
          <a:xfrm>
            <a:off x="7774782" y="1481138"/>
            <a:ext cx="9258300" cy="73104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680001" y="3086100"/>
            <a:ext cx="5478038" cy="5717382"/>
          </a:xfrm>
        </p:spPr>
        <p:txBody>
          <a:bodyPr/>
          <a:lstStyle>
            <a:lvl1pPr marL="0" indent="0">
              <a:buNone/>
              <a:defRPr sz="2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134732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ru-RU"/>
              <a:t>Вставка рисунка</a:t>
            </a:r>
            <a:endParaRPr lang="en-US" dirty="0"/>
          </a:p>
        </p:txBody>
      </p:sp>
      <p:sp>
        <p:nvSpPr>
          <p:cNvPr id="4" name="Text Placeholder 3"/>
          <p:cNvSpPr>
            <a:spLocks noGrp="1"/>
          </p:cNvSpPr>
          <p:nvPr>
            <p:ph type="body" sz="half" idx="2"/>
          </p:nvPr>
        </p:nvSpPr>
        <p:spPr>
          <a:xfrm>
            <a:off x="1680001" y="3086100"/>
            <a:ext cx="5478038" cy="5717382"/>
          </a:xfrm>
        </p:spPr>
        <p:txBody>
          <a:bodyPr/>
          <a:lstStyle>
            <a:lvl1pPr marL="0" indent="0">
              <a:buNone/>
              <a:defRPr sz="2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7/14/2026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09046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680000" y="2738438"/>
            <a:ext cx="15350700" cy="65270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764DE79-268F-4C1A-8933-263129D2AF90}" type="datetimeFigureOut">
              <a:rPr lang="en-US" smtClean="0"/>
              <a:t>7/14/2026</a:t>
            </a:fld>
            <a:endParaRPr lang="en-US"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521101193"/>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Lst>
  <p:hf sldNum="0" hdr="0" ftr="0" dt="0"/>
  <p:txStyles>
    <p:titleStyle>
      <a:lvl1pPr algn="l" defTabSz="1371600" rtl="0" eaLnBrk="1" latinLnBrk="0" hangingPunct="1">
        <a:lnSpc>
          <a:spcPct val="90000"/>
        </a:lnSpc>
        <a:spcBef>
          <a:spcPct val="0"/>
        </a:spcBef>
        <a:buNone/>
        <a:defRPr sz="81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user/iSpringPro" TargetMode="External"/><Relationship Id="rId13" Type="http://schemas.openxmlformats.org/officeDocument/2006/relationships/image" Target="../media/image30.png"/><Relationship Id="rId3" Type="http://schemas.openxmlformats.org/officeDocument/2006/relationships/hyperlink" Target="https://www.ispringsolutions.com/guides?ref=ispring_guides_ld-executive-summary-report&amp;utm_source=ispring_guides&amp;utm_medium=referral&amp;utm_campaign=ld-executive-summary-report" TargetMode="External"/><Relationship Id="rId7" Type="http://schemas.openxmlformats.org/officeDocument/2006/relationships/hyperlink" Target="https://www.ispring.com/knowledge-hub/?ref=ispring_guides_ld-executive-summary-report&amp;utm_source=ispring_guides&amp;utm_medium=referral&amp;utm_campaign=ld-executive-summary-report" TargetMode="External"/><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hyperlink" Target="https://www.ispringsolutions.com/webinars?ref=ispring_guides_ld-executive-summary-report&amp;utm_source=ispring_guides&amp;utm_medium=referral&amp;utm_campaign=ld-executive-summary-report" TargetMode="External"/><Relationship Id="rId11" Type="http://schemas.openxmlformats.org/officeDocument/2006/relationships/image" Target="../media/image28.png"/><Relationship Id="rId5" Type="http://schemas.openxmlformats.org/officeDocument/2006/relationships/hyperlink" Target="https://www.linkedin.com/groups/12786108/" TargetMode="External"/><Relationship Id="rId10" Type="http://schemas.openxmlformats.org/officeDocument/2006/relationships/image" Target="../media/image27.png"/><Relationship Id="rId4" Type="http://schemas.openxmlformats.org/officeDocument/2006/relationships/hyperlink" Target="https://www.ispringsolutions.com/guides?ref=ispring_guides_nontrivial-ways-to-increase-engagement-guide&amp;utm_source=ispring_guides&amp;utm_medium=referral&amp;utm_campaign=nontrivial-ways-to-increase-engagement-guide" TargetMode="Externa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6.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chart" Target="../charts/chart2.xml"/><Relationship Id="rId5" Type="http://schemas.openxmlformats.org/officeDocument/2006/relationships/chart" Target="../charts/chart1.xml"/><Relationship Id="rId10" Type="http://schemas.openxmlformats.org/officeDocument/2006/relationships/chart" Target="../charts/chart6.xml"/><Relationship Id="rId4" Type="http://schemas.openxmlformats.org/officeDocument/2006/relationships/image" Target="../media/image17.png"/><Relationship Id="rId9"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hyperlink" Target="https://www.ispringsolutions.com/?ref=ispring_guides_ld-executive-summary-report&amp;utm_source=ispring_guides&amp;utm_medium=referral&amp;utm_campaign=ld-executive-summary-report" TargetMode="Externa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hyperlink" Target="https://www.ispring.com/?ref=ispring_guides_ld-executive-summary-report&amp;utm_source=ispring_guides&amp;utm_medium=referral&amp;utm_campaign=ld-executive-summary-report" TargetMode="Externa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14" name="Color Logos / iSpring_w"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98655" y="648409"/>
            <a:ext cx="1580034" cy="364941"/>
          </a:xfrm>
          <a:prstGeom prst="rect">
            <a:avLst/>
          </a:prstGeom>
        </p:spPr>
      </p:pic>
      <p:sp>
        <p:nvSpPr>
          <p:cNvPr id="18" name="Before you start"/>
          <p:cNvSpPr/>
          <p:nvPr/>
        </p:nvSpPr>
        <p:spPr>
          <a:xfrm>
            <a:off x="919562" y="4384095"/>
            <a:ext cx="11163300" cy="619125"/>
          </a:xfrm>
          <a:prstGeom prst="rect">
            <a:avLst/>
          </a:prstGeom>
          <a:noFill/>
          <a:ln/>
        </p:spPr>
        <p:txBody>
          <a:bodyPr wrap="square" lIns="0" tIns="0" rIns="0" bIns="0" rtlCol="0" anchor="t"/>
          <a:lstStyle/>
          <a:p>
            <a:pPr marL="0" indent="0" algn="l">
              <a:lnSpc>
                <a:spcPct val="70833"/>
              </a:lnSpc>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Before </a:t>
            </a:r>
            <a:r>
              <a:rPr lang="en-US" sz="5700" b="1">
                <a:solidFill>
                  <a:srgbClr val="000000"/>
                </a:solidFill>
                <a:latin typeface="Verdana" panose="020B0604030504040204" pitchFamily="34" charset="0"/>
                <a:ea typeface="Verdana" panose="020B0604030504040204" pitchFamily="34" charset="0"/>
                <a:cs typeface="Verdana Bold" pitchFamily="34" charset="-120"/>
              </a:rPr>
              <a:t>you start</a:t>
            </a:r>
            <a:endParaRPr lang="en-US" sz="5700" dirty="0"/>
          </a:p>
        </p:txBody>
      </p:sp>
      <p:sp>
        <p:nvSpPr>
          <p:cNvPr id="19" name="This template helps you quickly prepare a clear stakeholder-ready presentation of your LD results Each slide includes prompts and guidance on what to focus on and how to present your data in a way that makes sense to leadership So be sure to check the spe"/>
          <p:cNvSpPr/>
          <p:nvPr/>
        </p:nvSpPr>
        <p:spPr>
          <a:xfrm>
            <a:off x="1008738" y="5486253"/>
            <a:ext cx="13559272" cy="3705799"/>
          </a:xfrm>
          <a:prstGeom prst="rect">
            <a:avLst/>
          </a:prstGeom>
          <a:noFill/>
          <a:ln/>
        </p:spPr>
        <p:txBody>
          <a:bodyPr wrap="square" lIns="0" tIns="0" rIns="0" bIns="0" rtlCol="0" anchor="t"/>
          <a:lstStyle/>
          <a:p>
            <a:pPr marL="0" indent="0" algn="l">
              <a:spcAft>
                <a:spcPts val="25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This template helps you quickly prepare a clear, stakeholder-ready presentation of your L&amp;D results. Each slide includes prompts and guidance on what to focus on and how to present your data in a way that makes sense to leadership. So be sure to check the speaker notes.
For time-constrained stakeholders, there’s a dedicated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Executive Summary</a:t>
            </a:r>
            <a:r>
              <a:rPr lang="en-US" sz="2400" dirty="0">
                <a:solidFill>
                  <a:srgbClr val="000000"/>
                </a:solidFill>
                <a:latin typeface="Verdana" panose="020B0604030504040204" pitchFamily="34" charset="0"/>
                <a:ea typeface="Verdana" panose="020B0604030504040204" pitchFamily="34" charset="0"/>
                <a:cs typeface="Verdana Regular" pitchFamily="34" charset="-120"/>
              </a:rPr>
              <a:t> slide with key outcomes and insights, while the rest of the deck helps you tell the full story, from context and learning reach to business impact and future plans.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Don’t forget to remove this slide when you start working on your report.
</a:t>
            </a:r>
            <a:endParaRPr lang="en-US" sz="2400" dirty="0"/>
          </a:p>
        </p:txBody>
      </p:sp>
      <p:sp>
        <p:nvSpPr>
          <p:cNvPr id="20" name="LD Business Impact Report Template"/>
          <p:cNvSpPr/>
          <p:nvPr/>
        </p:nvSpPr>
        <p:spPr>
          <a:xfrm rot="-5400000">
            <a:off x="16201453" y="7362386"/>
            <a:ext cx="2401355" cy="528161"/>
          </a:xfrm>
          <a:prstGeom prst="rect">
            <a:avLst/>
          </a:prstGeom>
          <a:noFill/>
          <a:ln/>
        </p:spPr>
        <p:txBody>
          <a:bodyPr wrap="square" lIns="0" tIns="0" rIns="0" bIns="0" rtlCol="0" anchor="t"/>
          <a:lstStyle/>
          <a:p>
            <a:pPr marL="0" indent="0" algn="l">
              <a:lnSpc>
                <a:spcPts val="1800"/>
              </a:lnSpc>
              <a:buNone/>
            </a:pPr>
            <a:r>
              <a:rPr lang="en-US" sz="1485" dirty="0">
                <a:solidFill>
                  <a:srgbClr val="3A4558"/>
                </a:solidFill>
                <a:latin typeface="Verdana" panose="020B0604030504040204" pitchFamily="34" charset="0"/>
                <a:ea typeface="Verdana" panose="020B0604030504040204" pitchFamily="34" charset="0"/>
                <a:cs typeface="Verdana Regular" pitchFamily="34" charset="-120"/>
              </a:rPr>
              <a:t>L&amp;D BUSINESS IMPACT REPORT TEMPLATE
</a:t>
            </a:r>
            <a:endParaRPr lang="en-US" sz="1485" dirty="0"/>
          </a:p>
        </p:txBody>
      </p:sp>
      <p:pic>
        <p:nvPicPr>
          <p:cNvPr id="24" name="Рисунок 23" descr="Изображение выглядит как Графика, графический дизайн, снимок экрана, творческий подход&#10;&#10;Контент, сгенерированный ИИ, может содержать ошибки.">
            <a:extLst>
              <a:ext uri="{FF2B5EF4-FFF2-40B4-BE49-F238E27FC236}">
                <a16:creationId xmlns:a16="http://schemas.microsoft.com/office/drawing/2014/main" id="{90FC33AC-6416-49B0-4F87-AAA7ECE866D4}"/>
              </a:ext>
            </a:extLst>
          </p:cNvPr>
          <p:cNvPicPr>
            <a:picLocks noChangeAspect="1"/>
          </p:cNvPicPr>
          <p:nvPr/>
        </p:nvPicPr>
        <p:blipFill>
          <a:blip r:embed="rId5"/>
          <a:stretch>
            <a:fillRect/>
          </a:stretch>
        </p:blipFill>
        <p:spPr>
          <a:xfrm>
            <a:off x="495905" y="1901952"/>
            <a:ext cx="3084874" cy="20628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7" name="Welcome to the iSpring LD community"/>
          <p:cNvSpPr/>
          <p:nvPr/>
        </p:nvSpPr>
        <p:spPr>
          <a:xfrm>
            <a:off x="977150" y="975373"/>
            <a:ext cx="15122454" cy="1731113"/>
          </a:xfrm>
          <a:prstGeom prst="rect">
            <a:avLst/>
          </a:prstGeom>
          <a:noFill/>
          <a:ln/>
        </p:spPr>
        <p:txBody>
          <a:bodyPr wrap="square" lIns="0" tIns="0" rIns="0" bIns="0" rtlCol="0" anchor="t"/>
          <a:lstStyle/>
          <a:p>
            <a:pPr marL="0" indent="0" algn="l">
              <a:buNone/>
            </a:pPr>
            <a:r>
              <a:rPr lang="en-US" sz="5200" b="1" dirty="0">
                <a:solidFill>
                  <a:srgbClr val="000000"/>
                </a:solidFill>
                <a:latin typeface="Verdana" panose="020B0604030504040204" pitchFamily="34" charset="0"/>
                <a:ea typeface="Verdana" panose="020B0604030504040204" pitchFamily="34" charset="0"/>
                <a:cs typeface="Verdana Bold" pitchFamily="34" charset="-120"/>
              </a:rPr>
              <a:t>Welcome to the iSpring L&amp;D community</a:t>
            </a:r>
            <a:endParaRPr lang="en-US" sz="5200" dirty="0"/>
          </a:p>
        </p:txBody>
      </p:sp>
      <p:sp>
        <p:nvSpPr>
          <p:cNvPr id="8" name="Guides  templates"/>
          <p:cNvSpPr/>
          <p:nvPr/>
        </p:nvSpPr>
        <p:spPr>
          <a:xfrm>
            <a:off x="2108802" y="2552411"/>
            <a:ext cx="7562626" cy="496705"/>
          </a:xfrm>
          <a:prstGeom prst="rect">
            <a:avLst/>
          </a:prstGeom>
          <a:noFill/>
          <a:ln/>
        </p:spPr>
        <p:txBody>
          <a:bodyPr wrap="square" lIns="0" tIns="0" rIns="0" bIns="0" rtlCol="0" anchor="t"/>
          <a:lstStyle/>
          <a:p>
            <a:pPr marL="0" indent="0" algn="l">
              <a:buNone/>
            </a:pP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3">
                  <a:extLst>
                    <a:ext uri="{A12FA001-AC4F-418D-AE19-62706E023703}">
                      <ahyp:hlinkClr xmlns:ahyp="http://schemas.microsoft.com/office/drawing/2018/hyperlinkcolor" val="tx"/>
                    </a:ext>
                  </a:extLst>
                </a:hlinkClick>
              </a:rPr>
              <a:t>Guides &amp; templates</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5">
                  <a:extLst>
                    <a:ext uri="{A12FA001-AC4F-418D-AE19-62706E023703}">
                      <ahyp:hlinkClr xmlns:ahyp="http://schemas.microsoft.com/office/drawing/2018/hyperlinkcolor" val="tx"/>
                    </a:ext>
                  </a:extLst>
                </a:hlinkClick>
              </a:rPr>
              <a:t>
</a:t>
            </a:r>
            <a:endParaRPr lang="en-US" sz="4500" dirty="0"/>
          </a:p>
        </p:txBody>
      </p:sp>
      <p:sp>
        <p:nvSpPr>
          <p:cNvPr id="9" name="Weekly webinars"/>
          <p:cNvSpPr/>
          <p:nvPr/>
        </p:nvSpPr>
        <p:spPr>
          <a:xfrm>
            <a:off x="2108802" y="3693575"/>
            <a:ext cx="7562626" cy="496705"/>
          </a:xfrm>
          <a:prstGeom prst="rect">
            <a:avLst/>
          </a:prstGeom>
          <a:noFill/>
          <a:ln/>
        </p:spPr>
        <p:txBody>
          <a:bodyPr wrap="square" lIns="0" tIns="0" rIns="0" bIns="0" rtlCol="0" anchor="t"/>
          <a:lstStyle/>
          <a:p>
            <a:pPr marL="0" indent="0" algn="l">
              <a:buNone/>
            </a:pP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6">
                  <a:extLst>
                    <a:ext uri="{A12FA001-AC4F-418D-AE19-62706E023703}">
                      <ahyp:hlinkClr xmlns:ahyp="http://schemas.microsoft.com/office/drawing/2018/hyperlinkcolor" val="tx"/>
                    </a:ext>
                  </a:extLst>
                </a:hlinkClick>
              </a:rPr>
              <a:t>Weekly webinars</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6">
                  <a:extLst>
                    <a:ext uri="{A12FA001-AC4F-418D-AE19-62706E023703}">
                      <ahyp:hlinkClr xmlns:ahyp="http://schemas.microsoft.com/office/drawing/2018/hyperlinkcolor" val="tx"/>
                    </a:ext>
                  </a:extLst>
                </a:hlinkClick>
              </a:rPr>
              <a:t>
</a:t>
            </a:r>
            <a:endParaRPr lang="en-US" sz="4500" dirty="0"/>
          </a:p>
        </p:txBody>
      </p:sp>
      <p:sp>
        <p:nvSpPr>
          <p:cNvPr id="10" name="eLearning blog"/>
          <p:cNvSpPr/>
          <p:nvPr/>
        </p:nvSpPr>
        <p:spPr>
          <a:xfrm>
            <a:off x="2108802" y="4832051"/>
            <a:ext cx="7562626" cy="496705"/>
          </a:xfrm>
          <a:prstGeom prst="rect">
            <a:avLst/>
          </a:prstGeom>
          <a:noFill/>
          <a:ln/>
        </p:spPr>
        <p:txBody>
          <a:bodyPr wrap="square" lIns="0" tIns="0" rIns="0" bIns="0" rtlCol="0" anchor="t"/>
          <a:lstStyle/>
          <a:p>
            <a:pPr marL="0" indent="0" algn="l">
              <a:buNone/>
            </a:pPr>
            <a:r>
              <a:rPr lang="en-US" sz="4500" dirty="0">
                <a:solidFill>
                  <a:schemeClr val="bg1"/>
                </a:solidFill>
                <a:latin typeface="Verdana" panose="020B0604030504040204" pitchFamily="34" charset="0"/>
                <a:ea typeface="Verdana" panose="020B0604030504040204" pitchFamily="34" charset="0"/>
                <a:cs typeface="Verdana Regular" pitchFamily="34" charset="-120"/>
                <a:hlinkClick r:id="rId7">
                  <a:extLst>
                    <a:ext uri="{A12FA001-AC4F-418D-AE19-62706E023703}">
                      <ahyp:hlinkClr xmlns:ahyp="http://schemas.microsoft.com/office/drawing/2018/hyperlinkcolor" val="tx"/>
                    </a:ext>
                  </a:extLst>
                </a:hlinkClick>
              </a:rPr>
              <a:t>eLearning blog</a:t>
            </a:r>
            <a:r>
              <a:rPr lang="en-US" sz="4500" dirty="0">
                <a:solidFill>
                  <a:schemeClr val="bg1"/>
                </a:solidFill>
                <a:latin typeface="Verdana" panose="020B0604030504040204" pitchFamily="34" charset="0"/>
                <a:ea typeface="Verdana" panose="020B0604030504040204" pitchFamily="34" charset="0"/>
                <a:cs typeface="Verdana Regular" pitchFamily="34" charset="-120"/>
              </a:rPr>
              <a:t> </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6">
                  <a:extLst>
                    <a:ext uri="{A12FA001-AC4F-418D-AE19-62706E023703}">
                      <ahyp:hlinkClr xmlns:ahyp="http://schemas.microsoft.com/office/drawing/2018/hyperlinkcolor" val="tx"/>
                    </a:ext>
                  </a:extLst>
                </a:hlinkClick>
              </a:rPr>
              <a:t>
</a:t>
            </a:r>
            <a:endParaRPr lang="en-US" sz="4500" dirty="0"/>
          </a:p>
        </p:txBody>
      </p:sp>
      <p:sp>
        <p:nvSpPr>
          <p:cNvPr id="11" name="iSpring Learning Exchange"/>
          <p:cNvSpPr/>
          <p:nvPr/>
        </p:nvSpPr>
        <p:spPr>
          <a:xfrm>
            <a:off x="2108802" y="5964062"/>
            <a:ext cx="8598452" cy="496705"/>
          </a:xfrm>
          <a:prstGeom prst="rect">
            <a:avLst/>
          </a:prstGeom>
          <a:noFill/>
          <a:ln/>
        </p:spPr>
        <p:txBody>
          <a:bodyPr wrap="square" lIns="0" tIns="0" rIns="0" bIns="0" rtlCol="0" anchor="t"/>
          <a:lstStyle/>
          <a:p>
            <a:pPr marL="0" indent="0" algn="l">
              <a:buNone/>
            </a:pPr>
            <a:r>
              <a:rPr lang="en-US" sz="4500" dirty="0">
                <a:solidFill>
                  <a:schemeClr val="bg1"/>
                </a:solidFill>
                <a:latin typeface="Verdana" panose="020B0604030504040204" pitchFamily="34" charset="0"/>
                <a:ea typeface="Verdana" panose="020B0604030504040204" pitchFamily="34" charset="0"/>
                <a:cs typeface="Verdana Regular" pitchFamily="34" charset="-120"/>
                <a:hlinkClick r:id="rId5">
                  <a:extLst>
                    <a:ext uri="{A12FA001-AC4F-418D-AE19-62706E023703}">
                      <ahyp:hlinkClr xmlns:ahyp="http://schemas.microsoft.com/office/drawing/2018/hyperlinkcolor" val="tx"/>
                    </a:ext>
                  </a:extLst>
                </a:hlinkClick>
              </a:rPr>
              <a:t>iSpring Learning Exchange</a:t>
            </a:r>
            <a:r>
              <a:rPr lang="en-US" sz="4500" dirty="0">
                <a:solidFill>
                  <a:schemeClr val="bg1"/>
                </a:solidFill>
                <a:latin typeface="Verdana" panose="020B0604030504040204" pitchFamily="34" charset="0"/>
                <a:ea typeface="Verdana" panose="020B0604030504040204" pitchFamily="34" charset="0"/>
                <a:cs typeface="Verdana Regular" pitchFamily="34" charset="-120"/>
              </a:rPr>
              <a:t> </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6">
                  <a:extLst>
                    <a:ext uri="{A12FA001-AC4F-418D-AE19-62706E023703}">
                      <ahyp:hlinkClr xmlns:ahyp="http://schemas.microsoft.com/office/drawing/2018/hyperlinkcolor" val="tx"/>
                    </a:ext>
                  </a:extLst>
                </a:hlinkClick>
              </a:rPr>
              <a:t>
</a:t>
            </a:r>
            <a:endParaRPr lang="en-US" sz="4500" dirty="0"/>
          </a:p>
        </p:txBody>
      </p:sp>
      <p:sp>
        <p:nvSpPr>
          <p:cNvPr id="12" name="YouTube channel"/>
          <p:cNvSpPr/>
          <p:nvPr/>
        </p:nvSpPr>
        <p:spPr>
          <a:xfrm>
            <a:off x="2108802" y="7194822"/>
            <a:ext cx="7562626" cy="496705"/>
          </a:xfrm>
          <a:prstGeom prst="rect">
            <a:avLst/>
          </a:prstGeom>
          <a:noFill/>
          <a:ln/>
        </p:spPr>
        <p:txBody>
          <a:bodyPr wrap="square" lIns="0" tIns="0" rIns="0" bIns="0" rtlCol="0" anchor="t"/>
          <a:lstStyle/>
          <a:p>
            <a:pPr marL="0" indent="0" algn="l">
              <a:buNone/>
            </a:pPr>
            <a:r>
              <a:rPr lang="en-US" sz="4500" dirty="0">
                <a:solidFill>
                  <a:schemeClr val="bg1"/>
                </a:solidFill>
                <a:latin typeface="Verdana" panose="020B0604030504040204" pitchFamily="34" charset="0"/>
                <a:ea typeface="Verdana" panose="020B0604030504040204" pitchFamily="34" charset="0"/>
                <a:cs typeface="Verdana Regular" pitchFamily="34" charset="-120"/>
                <a:hlinkClick r:id="rId8">
                  <a:extLst>
                    <a:ext uri="{A12FA001-AC4F-418D-AE19-62706E023703}">
                      <ahyp:hlinkClr xmlns:ahyp="http://schemas.microsoft.com/office/drawing/2018/hyperlinkcolor" val="tx"/>
                    </a:ext>
                  </a:extLst>
                </a:hlinkClick>
              </a:rPr>
              <a:t>YouTube channel</a:t>
            </a:r>
            <a:r>
              <a:rPr lang="en-US" sz="4500" dirty="0">
                <a:solidFill>
                  <a:schemeClr val="bg1"/>
                </a:solidFill>
                <a:latin typeface="Verdana" panose="020B0604030504040204" pitchFamily="34" charset="0"/>
                <a:ea typeface="Verdana" panose="020B0604030504040204" pitchFamily="34" charset="0"/>
                <a:cs typeface="Verdana Regular" pitchFamily="34" charset="-120"/>
              </a:rPr>
              <a:t> </a:t>
            </a:r>
            <a:r>
              <a:rPr lang="en-US" sz="4500" dirty="0">
                <a:solidFill>
                  <a:srgbClr val="000000"/>
                </a:solidFill>
                <a:latin typeface="Verdana" panose="020B0604030504040204" pitchFamily="34" charset="0"/>
                <a:ea typeface="Verdana" panose="020B0604030504040204" pitchFamily="34" charset="0"/>
                <a:cs typeface="Verdana Regular" pitchFamily="34" charset="-120"/>
              </a:rPr>
              <a:t>→ </a:t>
            </a:r>
            <a:r>
              <a:rPr lang="en-US" sz="4500" u="sng" dirty="0">
                <a:solidFill>
                  <a:srgbClr val="000000"/>
                </a:solidFill>
                <a:latin typeface="Verdana" panose="020B0604030504040204" pitchFamily="34" charset="0"/>
                <a:ea typeface="Verdana" panose="020B0604030504040204" pitchFamily="34" charset="0"/>
                <a:cs typeface="Calibri Regular" pitchFamily="34" charset="-120"/>
                <a:hlinkClick r:id="rId4">
                  <a:extLst>
                    <a:ext uri="{A12FA001-AC4F-418D-AE19-62706E023703}">
                      <ahyp:hlinkClr xmlns:ahyp="http://schemas.microsoft.com/office/drawing/2018/hyperlinkcolor" val="tx"/>
                    </a:ext>
                  </a:extLst>
                </a:hlinkClick>
              </a:rPr>
              <a:t>
</a:t>
            </a:r>
            <a:r>
              <a:rPr lang="en-US" sz="4500" u="sng" dirty="0">
                <a:solidFill>
                  <a:srgbClr val="000000"/>
                </a:solidFill>
                <a:latin typeface="Verdana" panose="020B0604030504040204" pitchFamily="34" charset="0"/>
                <a:ea typeface="Verdana" panose="020B0604030504040204" pitchFamily="34" charset="0"/>
                <a:cs typeface="Verdana Regular" pitchFamily="34" charset="-120"/>
                <a:hlinkClick r:id="rId6">
                  <a:extLst>
                    <a:ext uri="{A12FA001-AC4F-418D-AE19-62706E023703}">
                      <ahyp:hlinkClr xmlns:ahyp="http://schemas.microsoft.com/office/drawing/2018/hyperlinkcolor" val="tx"/>
                    </a:ext>
                  </a:extLst>
                </a:hlinkClick>
              </a:rPr>
              <a:t>
</a:t>
            </a:r>
            <a:endParaRPr lang="en-US" sz="4500" dirty="0"/>
          </a:p>
        </p:txBody>
      </p:sp>
      <p:sp>
        <p:nvSpPr>
          <p:cNvPr id="13" name="sub"/>
          <p:cNvSpPr/>
          <p:nvPr/>
        </p:nvSpPr>
        <p:spPr>
          <a:xfrm>
            <a:off x="1066800" y="2699324"/>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2700" dirty="0"/>
          </a:p>
        </p:txBody>
      </p:sp>
      <p:sp>
        <p:nvSpPr>
          <p:cNvPr id="14" name="sub"/>
          <p:cNvSpPr/>
          <p:nvPr/>
        </p:nvSpPr>
        <p:spPr>
          <a:xfrm>
            <a:off x="1066800" y="3840594"/>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a:t>
            </a:r>
            <a:endParaRPr lang="en-US" sz="2700" dirty="0"/>
          </a:p>
        </p:txBody>
      </p:sp>
      <p:sp>
        <p:nvSpPr>
          <p:cNvPr id="15" name="sub"/>
          <p:cNvSpPr/>
          <p:nvPr/>
        </p:nvSpPr>
        <p:spPr>
          <a:xfrm>
            <a:off x="1066800" y="5019117"/>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2700" dirty="0"/>
          </a:p>
        </p:txBody>
      </p:sp>
      <p:sp>
        <p:nvSpPr>
          <p:cNvPr id="16" name="sub"/>
          <p:cNvSpPr/>
          <p:nvPr/>
        </p:nvSpPr>
        <p:spPr>
          <a:xfrm>
            <a:off x="1066800" y="6221556"/>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2700" dirty="0"/>
          </a:p>
        </p:txBody>
      </p:sp>
      <p:sp>
        <p:nvSpPr>
          <p:cNvPr id="17" name="sub"/>
          <p:cNvSpPr/>
          <p:nvPr/>
        </p:nvSpPr>
        <p:spPr>
          <a:xfrm>
            <a:off x="1066800" y="7362825"/>
            <a:ext cx="373040" cy="478424"/>
          </a:xfrm>
          <a:prstGeom prst="rect">
            <a:avLst/>
          </a:prstGeom>
          <a:noFill/>
          <a:ln/>
        </p:spPr>
        <p:txBody>
          <a:bodyPr wrap="square" lIns="0" tIns="0" rIns="0" bIns="0" rtlCol="0" anchor="t"/>
          <a:lstStyle/>
          <a:p>
            <a:pPr marL="0" indent="0" algn="ctr">
              <a:lnSpc>
                <a:spcPct val="116667"/>
              </a:lnSpc>
              <a:buNone/>
            </a:pPr>
            <a:r>
              <a:rPr lang="en-US" sz="2700"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2700" dirty="0"/>
          </a:p>
        </p:txBody>
      </p:sp>
      <p:grpSp>
        <p:nvGrpSpPr>
          <p:cNvPr id="6" name="Группа 5">
            <a:extLst>
              <a:ext uri="{FF2B5EF4-FFF2-40B4-BE49-F238E27FC236}">
                <a16:creationId xmlns:a16="http://schemas.microsoft.com/office/drawing/2014/main" id="{DBE9F66D-0D0C-BC60-DD69-2C6A817128F4}"/>
              </a:ext>
            </a:extLst>
          </p:cNvPr>
          <p:cNvGrpSpPr/>
          <p:nvPr/>
        </p:nvGrpSpPr>
        <p:grpSpPr>
          <a:xfrm>
            <a:off x="1009632" y="7197867"/>
            <a:ext cx="694409" cy="694408"/>
            <a:chOff x="1009632" y="7197867"/>
            <a:chExt cx="694409" cy="694408"/>
          </a:xfrm>
        </p:grpSpPr>
        <p:sp>
          <p:nvSpPr>
            <p:cNvPr id="4" name="Рисунок 2">
              <a:extLst>
                <a:ext uri="{FF2B5EF4-FFF2-40B4-BE49-F238E27FC236}">
                  <a16:creationId xmlns:a16="http://schemas.microsoft.com/office/drawing/2014/main" id="{8B8C2E90-B099-8C68-2CAB-60837ABAFB1A}"/>
                </a:ext>
              </a:extLst>
            </p:cNvPr>
            <p:cNvSpPr/>
            <p:nvPr/>
          </p:nvSpPr>
          <p:spPr>
            <a:xfrm>
              <a:off x="1009632" y="7197867"/>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5" name="Рисунок 4" descr="Изображение выглядит как Карминный цвет, символ, красный, круг&#10;&#10;Контент, сгенерированный ИИ, может содержать ошибки.">
              <a:extLst>
                <a:ext uri="{FF2B5EF4-FFF2-40B4-BE49-F238E27FC236}">
                  <a16:creationId xmlns:a16="http://schemas.microsoft.com/office/drawing/2014/main" id="{7208C9C7-A47F-EE76-25FB-7404F46CDB96}"/>
                </a:ext>
              </a:extLst>
            </p:cNvPr>
            <p:cNvPicPr>
              <a:picLocks noChangeAspect="1"/>
            </p:cNvPicPr>
            <p:nvPr/>
          </p:nvPicPr>
          <p:blipFill>
            <a:blip r:embed="rId9"/>
            <a:stretch>
              <a:fillRect/>
            </a:stretch>
          </p:blipFill>
          <p:spPr>
            <a:xfrm>
              <a:off x="1100030" y="7298251"/>
              <a:ext cx="507996" cy="499530"/>
            </a:xfrm>
            <a:prstGeom prst="rect">
              <a:avLst/>
            </a:prstGeom>
          </p:spPr>
        </p:pic>
      </p:grpSp>
      <p:grpSp>
        <p:nvGrpSpPr>
          <p:cNvPr id="28" name="Группа 27">
            <a:extLst>
              <a:ext uri="{FF2B5EF4-FFF2-40B4-BE49-F238E27FC236}">
                <a16:creationId xmlns:a16="http://schemas.microsoft.com/office/drawing/2014/main" id="{F8BC6C53-445D-3B1C-2B2B-E970CED8793B}"/>
              </a:ext>
            </a:extLst>
          </p:cNvPr>
          <p:cNvGrpSpPr/>
          <p:nvPr/>
        </p:nvGrpSpPr>
        <p:grpSpPr>
          <a:xfrm>
            <a:off x="1009632" y="5964062"/>
            <a:ext cx="694409" cy="694408"/>
            <a:chOff x="1009632" y="5964062"/>
            <a:chExt cx="694409" cy="694408"/>
          </a:xfrm>
        </p:grpSpPr>
        <p:sp>
          <p:nvSpPr>
            <p:cNvPr id="20" name="Рисунок 2">
              <a:extLst>
                <a:ext uri="{FF2B5EF4-FFF2-40B4-BE49-F238E27FC236}">
                  <a16:creationId xmlns:a16="http://schemas.microsoft.com/office/drawing/2014/main" id="{E8FE714F-5E99-0E70-0171-C2022ECAD2A6}"/>
                </a:ext>
              </a:extLst>
            </p:cNvPr>
            <p:cNvSpPr/>
            <p:nvPr/>
          </p:nvSpPr>
          <p:spPr>
            <a:xfrm>
              <a:off x="1009632" y="5964062"/>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27" name="Рисунок 26">
              <a:extLst>
                <a:ext uri="{FF2B5EF4-FFF2-40B4-BE49-F238E27FC236}">
                  <a16:creationId xmlns:a16="http://schemas.microsoft.com/office/drawing/2014/main" id="{20301606-DDC7-180D-CA37-DCCF249D86E4}"/>
                </a:ext>
              </a:extLst>
            </p:cNvPr>
            <p:cNvPicPr>
              <a:picLocks noChangeAspect="1"/>
            </p:cNvPicPr>
            <p:nvPr/>
          </p:nvPicPr>
          <p:blipFill>
            <a:blip r:embed="rId10"/>
            <a:stretch>
              <a:fillRect/>
            </a:stretch>
          </p:blipFill>
          <p:spPr>
            <a:xfrm>
              <a:off x="1137704" y="6093728"/>
              <a:ext cx="423579" cy="423579"/>
            </a:xfrm>
            <a:prstGeom prst="rect">
              <a:avLst/>
            </a:prstGeom>
          </p:spPr>
        </p:pic>
      </p:grpSp>
      <p:sp>
        <p:nvSpPr>
          <p:cNvPr id="30" name="Рисунок 2">
            <a:extLst>
              <a:ext uri="{FF2B5EF4-FFF2-40B4-BE49-F238E27FC236}">
                <a16:creationId xmlns:a16="http://schemas.microsoft.com/office/drawing/2014/main" id="{8CFDC516-103C-78F2-11E1-9F76848D8973}"/>
              </a:ext>
            </a:extLst>
          </p:cNvPr>
          <p:cNvSpPr/>
          <p:nvPr/>
        </p:nvSpPr>
        <p:spPr>
          <a:xfrm>
            <a:off x="1009632" y="4844763"/>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33" name="Рисунок 32" descr="Изображение выглядит как текст, письмо, чек, документ&#10;&#10;Контент, сгенерированный ИИ, может содержать ошибки.">
            <a:extLst>
              <a:ext uri="{FF2B5EF4-FFF2-40B4-BE49-F238E27FC236}">
                <a16:creationId xmlns:a16="http://schemas.microsoft.com/office/drawing/2014/main" id="{90069CBC-68DD-908B-E44C-A01569FA10D9}"/>
              </a:ext>
            </a:extLst>
          </p:cNvPr>
          <p:cNvPicPr>
            <a:picLocks noChangeAspect="1"/>
          </p:cNvPicPr>
          <p:nvPr/>
        </p:nvPicPr>
        <p:blipFill>
          <a:blip r:embed="rId11"/>
          <a:stretch>
            <a:fillRect/>
          </a:stretch>
        </p:blipFill>
        <p:spPr>
          <a:xfrm>
            <a:off x="1125430" y="4967688"/>
            <a:ext cx="449236" cy="449236"/>
          </a:xfrm>
          <a:prstGeom prst="rect">
            <a:avLst/>
          </a:prstGeom>
        </p:spPr>
      </p:pic>
      <p:sp>
        <p:nvSpPr>
          <p:cNvPr id="34" name="Рисунок 2">
            <a:extLst>
              <a:ext uri="{FF2B5EF4-FFF2-40B4-BE49-F238E27FC236}">
                <a16:creationId xmlns:a16="http://schemas.microsoft.com/office/drawing/2014/main" id="{F6AC1F6C-50CE-2923-03B8-496CC770F159}"/>
              </a:ext>
            </a:extLst>
          </p:cNvPr>
          <p:cNvSpPr/>
          <p:nvPr/>
        </p:nvSpPr>
        <p:spPr>
          <a:xfrm>
            <a:off x="1009632" y="3693575"/>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36" name="Рисунок 35">
            <a:extLst>
              <a:ext uri="{FF2B5EF4-FFF2-40B4-BE49-F238E27FC236}">
                <a16:creationId xmlns:a16="http://schemas.microsoft.com/office/drawing/2014/main" id="{20B092FB-7F44-F44A-C87B-41D91020DC70}"/>
              </a:ext>
            </a:extLst>
          </p:cNvPr>
          <p:cNvPicPr>
            <a:picLocks noChangeAspect="1"/>
          </p:cNvPicPr>
          <p:nvPr/>
        </p:nvPicPr>
        <p:blipFill>
          <a:blip r:embed="rId12"/>
          <a:stretch>
            <a:fillRect/>
          </a:stretch>
        </p:blipFill>
        <p:spPr>
          <a:xfrm>
            <a:off x="1125027" y="3797126"/>
            <a:ext cx="444438" cy="444438"/>
          </a:xfrm>
          <a:prstGeom prst="rect">
            <a:avLst/>
          </a:prstGeom>
        </p:spPr>
      </p:pic>
      <p:grpSp>
        <p:nvGrpSpPr>
          <p:cNvPr id="40" name="Группа 39">
            <a:extLst>
              <a:ext uri="{FF2B5EF4-FFF2-40B4-BE49-F238E27FC236}">
                <a16:creationId xmlns:a16="http://schemas.microsoft.com/office/drawing/2014/main" id="{1A8070C5-0EF4-3A75-F89D-77938845DCC3}"/>
              </a:ext>
            </a:extLst>
          </p:cNvPr>
          <p:cNvGrpSpPr/>
          <p:nvPr/>
        </p:nvGrpSpPr>
        <p:grpSpPr>
          <a:xfrm>
            <a:off x="1009632" y="2592158"/>
            <a:ext cx="694409" cy="694408"/>
            <a:chOff x="1009632" y="2592158"/>
            <a:chExt cx="694409" cy="694408"/>
          </a:xfrm>
        </p:grpSpPr>
        <p:sp>
          <p:nvSpPr>
            <p:cNvPr id="37" name="Рисунок 2">
              <a:extLst>
                <a:ext uri="{FF2B5EF4-FFF2-40B4-BE49-F238E27FC236}">
                  <a16:creationId xmlns:a16="http://schemas.microsoft.com/office/drawing/2014/main" id="{52D6BC04-E1E0-9E74-A78E-A62924E60149}"/>
                </a:ext>
              </a:extLst>
            </p:cNvPr>
            <p:cNvSpPr/>
            <p:nvPr/>
          </p:nvSpPr>
          <p:spPr>
            <a:xfrm>
              <a:off x="1009632" y="2592158"/>
              <a:ext cx="694409" cy="694408"/>
            </a:xfrm>
            <a:custGeom>
              <a:avLst/>
              <a:gdLst>
                <a:gd name="connsiteX0" fmla="*/ 0 w 694409"/>
                <a:gd name="connsiteY0" fmla="*/ 142235 h 694408"/>
                <a:gd name="connsiteX1" fmla="*/ 142235 w 694409"/>
                <a:gd name="connsiteY1" fmla="*/ 0 h 694408"/>
                <a:gd name="connsiteX2" fmla="*/ 552174 w 694409"/>
                <a:gd name="connsiteY2" fmla="*/ 0 h 694408"/>
                <a:gd name="connsiteX3" fmla="*/ 694409 w 694409"/>
                <a:gd name="connsiteY3" fmla="*/ 142235 h 694408"/>
                <a:gd name="connsiteX4" fmla="*/ 694409 w 694409"/>
                <a:gd name="connsiteY4" fmla="*/ 552174 h 694408"/>
                <a:gd name="connsiteX5" fmla="*/ 552174 w 694409"/>
                <a:gd name="connsiteY5" fmla="*/ 694409 h 694408"/>
                <a:gd name="connsiteX6" fmla="*/ 142235 w 694409"/>
                <a:gd name="connsiteY6" fmla="*/ 694409 h 694408"/>
                <a:gd name="connsiteX7" fmla="*/ 0 w 694409"/>
                <a:gd name="connsiteY7" fmla="*/ 552174 h 694408"/>
                <a:gd name="connsiteX8" fmla="*/ 0 w 694409"/>
                <a:gd name="connsiteY8" fmla="*/ 142235 h 6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409" h="694408">
                  <a:moveTo>
                    <a:pt x="0" y="142235"/>
                  </a:moveTo>
                  <a:cubicBezTo>
                    <a:pt x="0" y="63680"/>
                    <a:pt x="63681" y="0"/>
                    <a:pt x="142235" y="0"/>
                  </a:cubicBezTo>
                  <a:lnTo>
                    <a:pt x="552174" y="0"/>
                  </a:lnTo>
                  <a:cubicBezTo>
                    <a:pt x="630728" y="0"/>
                    <a:pt x="694409" y="63680"/>
                    <a:pt x="694409" y="142235"/>
                  </a:cubicBezTo>
                  <a:lnTo>
                    <a:pt x="694409" y="552174"/>
                  </a:lnTo>
                  <a:cubicBezTo>
                    <a:pt x="694409" y="630728"/>
                    <a:pt x="630728" y="694409"/>
                    <a:pt x="552174" y="694409"/>
                  </a:cubicBezTo>
                  <a:lnTo>
                    <a:pt x="142235" y="694409"/>
                  </a:lnTo>
                  <a:cubicBezTo>
                    <a:pt x="63681" y="694409"/>
                    <a:pt x="0" y="630728"/>
                    <a:pt x="0" y="552174"/>
                  </a:cubicBezTo>
                  <a:lnTo>
                    <a:pt x="0" y="142235"/>
                  </a:lnTo>
                  <a:close/>
                </a:path>
              </a:pathLst>
            </a:custGeom>
            <a:solidFill>
              <a:srgbClr val="04ABC9"/>
            </a:solidFill>
            <a:ln w="11716" cap="flat">
              <a:noFill/>
              <a:prstDash val="solid"/>
              <a:miter/>
            </a:ln>
          </p:spPr>
          <p:txBody>
            <a:bodyPr rtlCol="0" anchor="ctr"/>
            <a:lstStyle/>
            <a:p>
              <a:endParaRPr lang="en-US"/>
            </a:p>
          </p:txBody>
        </p:sp>
        <p:pic>
          <p:nvPicPr>
            <p:cNvPr id="39" name="Рисунок 38">
              <a:extLst>
                <a:ext uri="{FF2B5EF4-FFF2-40B4-BE49-F238E27FC236}">
                  <a16:creationId xmlns:a16="http://schemas.microsoft.com/office/drawing/2014/main" id="{6FD49B6B-BD07-D559-4D89-563DD5F5280B}"/>
                </a:ext>
              </a:extLst>
            </p:cNvPr>
            <p:cNvPicPr>
              <a:picLocks noChangeAspect="1"/>
            </p:cNvPicPr>
            <p:nvPr/>
          </p:nvPicPr>
          <p:blipFill>
            <a:blip r:embed="rId13"/>
            <a:stretch>
              <a:fillRect/>
            </a:stretch>
          </p:blipFill>
          <p:spPr>
            <a:xfrm>
              <a:off x="1112332" y="2706486"/>
              <a:ext cx="482540" cy="48254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4">
    <p:bg>
      <p:bgPr>
        <a:solidFill>
          <a:srgbClr val="FDFBFB"/>
        </a:solidFill>
        <a:effectLst/>
      </p:bgPr>
    </p:bg>
    <p:spTree>
      <p:nvGrpSpPr>
        <p:cNvPr id="1" name=""/>
        <p:cNvGrpSpPr/>
        <p:nvPr/>
      </p:nvGrpSpPr>
      <p:grpSpPr>
        <a:xfrm>
          <a:off x="0" y="0"/>
          <a:ext cx="0" cy="0"/>
          <a:chOff x="0" y="0"/>
          <a:chExt cx="0" cy="0"/>
        </a:xfrm>
      </p:grpSpPr>
      <p:pic>
        <p:nvPicPr>
          <p:cNvPr id="7" name="Рисунок 6" descr="Изображение выглядит как снимок экрана, Прямоугольник, дизайн&#10;&#10;Контент, сгенерированный ИИ, может содержать ошибки.">
            <a:extLst>
              <a:ext uri="{FF2B5EF4-FFF2-40B4-BE49-F238E27FC236}">
                <a16:creationId xmlns:a16="http://schemas.microsoft.com/office/drawing/2014/main" id="{2D899D43-B91C-16F4-9666-399AB4C1FD51}"/>
              </a:ext>
            </a:extLst>
          </p:cNvPr>
          <p:cNvPicPr>
            <a:picLocks noChangeAspect="1"/>
          </p:cNvPicPr>
          <p:nvPr/>
        </p:nvPicPr>
        <p:blipFill>
          <a:blip r:embed="rId3"/>
          <a:stretch>
            <a:fillRect/>
          </a:stretch>
        </p:blipFill>
        <p:spPr>
          <a:xfrm>
            <a:off x="0" y="0"/>
            <a:ext cx="18288000" cy="10287000"/>
          </a:xfrm>
          <a:prstGeom prst="rect">
            <a:avLst/>
          </a:prstGeom>
        </p:spPr>
      </p:pic>
      <p:sp>
        <p:nvSpPr>
          <p:cNvPr id="3" name="Program  Initiative Name Results Report"/>
          <p:cNvSpPr/>
          <p:nvPr/>
        </p:nvSpPr>
        <p:spPr>
          <a:xfrm>
            <a:off x="885825" y="2731719"/>
            <a:ext cx="15618907" cy="1676400"/>
          </a:xfrm>
          <a:prstGeom prst="rect">
            <a:avLst/>
          </a:prstGeom>
          <a:noFill/>
          <a:ln/>
        </p:spPr>
        <p:txBody>
          <a:bodyPr wrap="square" lIns="0" tIns="0" rIns="0" bIns="0" rtlCol="0" anchor="t"/>
          <a:lstStyle/>
          <a:p>
            <a:pPr marL="0" indent="0" algn="l">
              <a:buNone/>
            </a:pPr>
            <a:r>
              <a:rPr lang="en-US" sz="6000" b="1" dirty="0">
                <a:solidFill>
                  <a:srgbClr val="7A0086"/>
                </a:solidFill>
                <a:latin typeface="Verdana" panose="020B0604030504040204" pitchFamily="34" charset="0"/>
                <a:ea typeface="Verdana" panose="020B0604030504040204" pitchFamily="34" charset="0"/>
                <a:cs typeface="Verdana Bold" pitchFamily="34" charset="-120"/>
              </a:rPr>
              <a:t>Program / Initiative Name
</a:t>
            </a:r>
            <a:r>
              <a:rPr lang="en-US" sz="6000" b="1" dirty="0">
                <a:solidFill>
                  <a:srgbClr val="000000"/>
                </a:solidFill>
                <a:latin typeface="Verdana" panose="020B0604030504040204" pitchFamily="34" charset="0"/>
                <a:ea typeface="Verdana" panose="020B0604030504040204" pitchFamily="34" charset="0"/>
                <a:cs typeface="Verdana Bold" pitchFamily="34" charset="-120"/>
              </a:rPr>
              <a:t>Results Report</a:t>
            </a:r>
            <a:endParaRPr lang="en-US" sz="6000" dirty="0"/>
          </a:p>
        </p:txBody>
      </p:sp>
      <p:sp>
        <p:nvSpPr>
          <p:cNvPr id="4" name="Reporting period Audience  business unit"/>
          <p:cNvSpPr/>
          <p:nvPr/>
        </p:nvSpPr>
        <p:spPr>
          <a:xfrm>
            <a:off x="996507" y="6444195"/>
            <a:ext cx="13559272" cy="1036665"/>
          </a:xfrm>
          <a:prstGeom prst="rect">
            <a:avLst/>
          </a:prstGeom>
          <a:noFill/>
          <a:ln/>
        </p:spPr>
        <p:txBody>
          <a:bodyPr wrap="square" lIns="0" tIns="0" rIns="0" bIns="0" rtlCol="0" anchor="t"/>
          <a:lstStyle/>
          <a:p>
            <a:pPr marL="0" indent="0" algn="l">
              <a:spcAft>
                <a:spcPts val="750"/>
              </a:spcAft>
              <a:buNone/>
            </a:pPr>
            <a:r>
              <a:rPr lang="en-US" sz="2400" b="1" dirty="0">
                <a:solidFill>
                  <a:srgbClr val="000000"/>
                </a:solidFill>
                <a:latin typeface="Verdana" panose="020B0604030504040204" pitchFamily="34" charset="0"/>
                <a:ea typeface="Verdana" panose="020B0604030504040204" pitchFamily="34" charset="0"/>
                <a:cs typeface="Verdana Bold" pitchFamily="34" charset="-120"/>
              </a:rPr>
              <a:t>[Reporting period]
</a:t>
            </a:r>
            <a:r>
              <a:rPr lang="en-US" sz="2400" dirty="0">
                <a:solidFill>
                  <a:srgbClr val="000000"/>
                </a:solidFill>
                <a:latin typeface="Verdana" panose="020B0604030504040204" pitchFamily="34" charset="0"/>
                <a:ea typeface="Verdana" panose="020B0604030504040204" pitchFamily="34" charset="0"/>
                <a:cs typeface="Verdana Regular" pitchFamily="34" charset="-120"/>
              </a:rPr>
              <a:t>[Audience / business unit]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2400" dirty="0"/>
          </a:p>
        </p:txBody>
      </p:sp>
      <p:sp>
        <p:nvSpPr>
          <p:cNvPr id="5" name="Prepared byName Position"/>
          <p:cNvSpPr/>
          <p:nvPr/>
        </p:nvSpPr>
        <p:spPr>
          <a:xfrm>
            <a:off x="13601700" y="8277911"/>
            <a:ext cx="3779061" cy="1036665"/>
          </a:xfrm>
          <a:prstGeom prst="rect">
            <a:avLst/>
          </a:prstGeom>
          <a:noFill/>
          <a:ln/>
        </p:spPr>
        <p:txBody>
          <a:bodyPr wrap="square" lIns="0" tIns="0" rIns="0" bIns="0" rtlCol="0" anchor="t"/>
          <a:lstStyle/>
          <a:p>
            <a:pPr marL="0" indent="0" algn="r">
              <a:spcAft>
                <a:spcPts val="2475"/>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Prepared by</a:t>
            </a:r>
            <a:br>
              <a:rPr dirty="0"/>
            </a:br>
            <a:r>
              <a:rPr lang="en-US" sz="2400" dirty="0">
                <a:solidFill>
                  <a:srgbClr val="000000"/>
                </a:solidFill>
                <a:latin typeface="Verdana" panose="020B0604030504040204" pitchFamily="34" charset="0"/>
                <a:ea typeface="Verdana" panose="020B0604030504040204" pitchFamily="34" charset="0"/>
                <a:cs typeface="Verdana Regular" pitchFamily="34" charset="-120"/>
              </a:rPr>
              <a:t>[Name, Position]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DFBFB"/>
        </a:solidFill>
        <a:effectLst/>
      </p:bgPr>
    </p:bg>
    <p:spTree>
      <p:nvGrpSpPr>
        <p:cNvPr id="1" name=""/>
        <p:cNvGrpSpPr/>
        <p:nvPr/>
      </p:nvGrpSpPr>
      <p:grpSpPr>
        <a:xfrm>
          <a:off x="0" y="0"/>
          <a:ext cx="0" cy="0"/>
          <a:chOff x="0" y="0"/>
          <a:chExt cx="0" cy="0"/>
        </a:xfrm>
      </p:grpSpPr>
      <p:sp>
        <p:nvSpPr>
          <p:cNvPr id="56" name="Rectangle 34675298">
            <a:extLst>
              <a:ext uri="{FF2B5EF4-FFF2-40B4-BE49-F238E27FC236}">
                <a16:creationId xmlns:a16="http://schemas.microsoft.com/office/drawing/2014/main" id="{B92DEEE9-865D-6D3B-720E-3F745737FE03}"/>
              </a:ext>
            </a:extLst>
          </p:cNvPr>
          <p:cNvSpPr/>
          <p:nvPr/>
        </p:nvSpPr>
        <p:spPr>
          <a:xfrm>
            <a:off x="985769" y="8232118"/>
            <a:ext cx="4476750" cy="1247775"/>
          </a:xfrm>
          <a:prstGeom prst="roundRect">
            <a:avLst>
              <a:gd name="adj" fmla="val 8728"/>
            </a:avLst>
          </a:prstGeom>
          <a:solidFill>
            <a:srgbClr val="9DDBE6"/>
          </a:solidFill>
          <a:ln/>
        </p:spPr>
      </p:sp>
      <p:sp>
        <p:nvSpPr>
          <p:cNvPr id="53" name="Rectangle 34675298">
            <a:extLst>
              <a:ext uri="{FF2B5EF4-FFF2-40B4-BE49-F238E27FC236}">
                <a16:creationId xmlns:a16="http://schemas.microsoft.com/office/drawing/2014/main" id="{FDC76347-4D78-E774-8DD2-E5C11DA4ECE3}"/>
              </a:ext>
            </a:extLst>
          </p:cNvPr>
          <p:cNvSpPr/>
          <p:nvPr/>
        </p:nvSpPr>
        <p:spPr>
          <a:xfrm>
            <a:off x="985769" y="6855429"/>
            <a:ext cx="4476750" cy="1247775"/>
          </a:xfrm>
          <a:prstGeom prst="roundRect">
            <a:avLst>
              <a:gd name="adj" fmla="val 8728"/>
            </a:avLst>
          </a:prstGeom>
          <a:solidFill>
            <a:srgbClr val="9DDBE6"/>
          </a:solidFill>
          <a:ln/>
        </p:spPr>
      </p:sp>
      <p:sp>
        <p:nvSpPr>
          <p:cNvPr id="50" name="Rectangle 34675298">
            <a:extLst>
              <a:ext uri="{FF2B5EF4-FFF2-40B4-BE49-F238E27FC236}">
                <a16:creationId xmlns:a16="http://schemas.microsoft.com/office/drawing/2014/main" id="{DF53B907-2749-F97E-9903-CAC0308F55EA}"/>
              </a:ext>
            </a:extLst>
          </p:cNvPr>
          <p:cNvSpPr/>
          <p:nvPr/>
        </p:nvSpPr>
        <p:spPr>
          <a:xfrm>
            <a:off x="983080" y="5478740"/>
            <a:ext cx="4476750" cy="1247775"/>
          </a:xfrm>
          <a:prstGeom prst="roundRect">
            <a:avLst>
              <a:gd name="adj" fmla="val 8728"/>
            </a:avLst>
          </a:prstGeom>
          <a:solidFill>
            <a:srgbClr val="9DDBE6"/>
          </a:solidFill>
          <a:ln/>
        </p:spPr>
      </p:sp>
      <p:sp>
        <p:nvSpPr>
          <p:cNvPr id="47" name="Rectangle 34675298">
            <a:extLst>
              <a:ext uri="{FF2B5EF4-FFF2-40B4-BE49-F238E27FC236}">
                <a16:creationId xmlns:a16="http://schemas.microsoft.com/office/drawing/2014/main" id="{A59D9059-FE35-2E65-0A11-6A84A3E9642A}"/>
              </a:ext>
            </a:extLst>
          </p:cNvPr>
          <p:cNvSpPr/>
          <p:nvPr/>
        </p:nvSpPr>
        <p:spPr>
          <a:xfrm>
            <a:off x="986526" y="4120848"/>
            <a:ext cx="4476750" cy="1247775"/>
          </a:xfrm>
          <a:prstGeom prst="roundRect">
            <a:avLst>
              <a:gd name="adj" fmla="val 8728"/>
            </a:avLst>
          </a:prstGeom>
          <a:solidFill>
            <a:srgbClr val="9DDBE6"/>
          </a:solidFill>
          <a:ln/>
        </p:spPr>
      </p:sp>
      <p:sp>
        <p:nvSpPr>
          <p:cNvPr id="3" name="Rectangle 34675298"/>
          <p:cNvSpPr/>
          <p:nvPr/>
        </p:nvSpPr>
        <p:spPr>
          <a:xfrm>
            <a:off x="977717" y="2762957"/>
            <a:ext cx="4476750" cy="1247775"/>
          </a:xfrm>
          <a:prstGeom prst="roundRect">
            <a:avLst>
              <a:gd name="adj" fmla="val 8728"/>
            </a:avLst>
          </a:prstGeom>
          <a:solidFill>
            <a:srgbClr val="9DDBE6"/>
          </a:solidFill>
          <a:ln/>
        </p:spPr>
      </p:sp>
      <p:sp>
        <p:nvSpPr>
          <p:cNvPr id="2" name="Rectangle 34675303"/>
          <p:cNvSpPr/>
          <p:nvPr/>
        </p:nvSpPr>
        <p:spPr>
          <a:xfrm>
            <a:off x="5995299" y="2762958"/>
            <a:ext cx="11306175" cy="1213014"/>
          </a:xfrm>
          <a:prstGeom prst="roundRect">
            <a:avLst>
              <a:gd name="adj" fmla="val 8370"/>
            </a:avLst>
          </a:prstGeom>
          <a:solidFill>
            <a:srgbClr val="E8DEFF"/>
          </a:solidFill>
          <a:ln/>
        </p:spPr>
      </p:sp>
      <p:sp>
        <p:nvSpPr>
          <p:cNvPr id="14" name="Rectangle 34675329"/>
          <p:cNvSpPr/>
          <p:nvPr/>
        </p:nvSpPr>
        <p:spPr>
          <a:xfrm rot="5400000">
            <a:off x="6635423" y="5530760"/>
            <a:ext cx="107453" cy="1295614"/>
          </a:xfrm>
          <a:prstGeom prst="roundRect">
            <a:avLst/>
          </a:prstGeom>
          <a:solidFill>
            <a:srgbClr val="04ABC9"/>
          </a:solidFill>
          <a:ln/>
        </p:spPr>
      </p:sp>
      <p:sp>
        <p:nvSpPr>
          <p:cNvPr id="17" name="Executive Summary"/>
          <p:cNvSpPr/>
          <p:nvPr/>
        </p:nvSpPr>
        <p:spPr>
          <a:xfrm>
            <a:off x="885825" y="800723"/>
            <a:ext cx="12313558" cy="800100"/>
          </a:xfrm>
          <a:prstGeom prst="rect">
            <a:avLst/>
          </a:prstGeom>
          <a:noFill/>
          <a:ln/>
        </p:spPr>
        <p:txBody>
          <a:bodyPr wrap="square" lIns="0" tIns="0" rIns="0" bIns="0" rtlCol="0" anchor="t"/>
          <a:lstStyle/>
          <a:p>
            <a:pPr marL="0" indent="0" algn="l">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Executive Summary</a:t>
            </a:r>
            <a:endParaRPr lang="en-US" sz="5700" dirty="0"/>
          </a:p>
        </p:txBody>
      </p:sp>
      <p:sp>
        <p:nvSpPr>
          <p:cNvPr id="18" name="employees trained"/>
          <p:cNvSpPr/>
          <p:nvPr/>
        </p:nvSpPr>
        <p:spPr>
          <a:xfrm>
            <a:off x="3324225" y="3157951"/>
            <a:ext cx="1920057" cy="657474"/>
          </a:xfrm>
          <a:prstGeom prst="rect">
            <a:avLst/>
          </a:prstGeom>
          <a:noFill/>
          <a:ln/>
        </p:spPr>
        <p:txBody>
          <a:bodyPr wrap="square" lIns="0" tIns="0" rIns="0" bIns="0" rtlCol="0" anchor="t"/>
          <a:lstStyle/>
          <a:p>
            <a:pPr marL="0" indent="0" algn="r">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employees trained
</a:t>
            </a:r>
            <a:r>
              <a:rPr lang="en-US" sz="18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1800" dirty="0"/>
          </a:p>
        </p:txBody>
      </p:sp>
      <p:sp>
        <p:nvSpPr>
          <p:cNvPr id="19" name="on-the-job application"/>
          <p:cNvSpPr/>
          <p:nvPr/>
        </p:nvSpPr>
        <p:spPr>
          <a:xfrm>
            <a:off x="3830529" y="7288422"/>
            <a:ext cx="1405965" cy="574928"/>
          </a:xfrm>
          <a:prstGeom prst="rect">
            <a:avLst/>
          </a:prstGeom>
          <a:noFill/>
          <a:ln/>
        </p:spPr>
        <p:txBody>
          <a:bodyPr wrap="square" lIns="0" tIns="0" rIns="0" bIns="0" rtlCol="0" anchor="t"/>
          <a:lstStyle/>
          <a:p>
            <a:pPr marL="0" indent="0" algn="r">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on-the-job application
</a:t>
            </a:r>
            <a:r>
              <a:rPr lang="en-US" sz="18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1800" dirty="0"/>
          </a:p>
        </p:txBody>
      </p:sp>
      <p:sp>
        <p:nvSpPr>
          <p:cNvPr id="20" name="completion rate"/>
          <p:cNvSpPr/>
          <p:nvPr/>
        </p:nvSpPr>
        <p:spPr>
          <a:xfrm>
            <a:off x="3057525" y="4780701"/>
            <a:ext cx="2188983" cy="295466"/>
          </a:xfrm>
          <a:prstGeom prst="rect">
            <a:avLst/>
          </a:prstGeom>
          <a:noFill/>
          <a:ln/>
        </p:spPr>
        <p:txBody>
          <a:bodyPr wrap="square" lIns="0" tIns="0" rIns="0" bIns="0" rtlCol="0" anchor="t"/>
          <a:lstStyle/>
          <a:p>
            <a:pPr marL="0" indent="0" algn="r">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completion rate
</a:t>
            </a:r>
            <a:r>
              <a:rPr lang="en-US" sz="18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1800" dirty="0"/>
          </a:p>
        </p:txBody>
      </p:sp>
      <p:sp>
        <p:nvSpPr>
          <p:cNvPr id="21" name="skill improvement"/>
          <p:cNvSpPr/>
          <p:nvPr/>
        </p:nvSpPr>
        <p:spPr>
          <a:xfrm>
            <a:off x="3498850" y="5861312"/>
            <a:ext cx="1682990" cy="600924"/>
          </a:xfrm>
          <a:prstGeom prst="rect">
            <a:avLst/>
          </a:prstGeom>
          <a:noFill/>
          <a:ln/>
        </p:spPr>
        <p:txBody>
          <a:bodyPr wrap="square" lIns="0" tIns="0" rIns="0" bIns="0" rtlCol="0" anchor="t"/>
          <a:lstStyle/>
          <a:p>
            <a:pPr marL="0" indent="0" algn="r">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skill improvement</a:t>
            </a:r>
            <a:endParaRPr lang="en-US" sz="1800" dirty="0"/>
          </a:p>
        </p:txBody>
      </p:sp>
      <p:sp>
        <p:nvSpPr>
          <p:cNvPr id="22" name="error rate"/>
          <p:cNvSpPr/>
          <p:nvPr/>
        </p:nvSpPr>
        <p:spPr>
          <a:xfrm>
            <a:off x="3423920" y="8938535"/>
            <a:ext cx="1757086" cy="295466"/>
          </a:xfrm>
          <a:prstGeom prst="rect">
            <a:avLst/>
          </a:prstGeom>
          <a:noFill/>
          <a:ln/>
        </p:spPr>
        <p:txBody>
          <a:bodyPr wrap="square" lIns="0" tIns="0" rIns="0" bIns="0" rtlCol="0" anchor="t"/>
          <a:lstStyle/>
          <a:p>
            <a:pPr marL="0" indent="0" algn="r">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error rate
</a:t>
            </a:r>
            <a:r>
              <a:rPr lang="en-US" sz="1800" b="1" dirty="0">
                <a:solidFill>
                  <a:srgbClr val="000000"/>
                </a:solidFill>
                <a:latin typeface="Verdana" panose="020B0604030504040204" pitchFamily="34" charset="0"/>
                <a:ea typeface="Verdana" panose="020B0604030504040204" pitchFamily="34" charset="0"/>
                <a:cs typeface="Verdana Bold" pitchFamily="34" charset="-120"/>
              </a:rPr>
              <a:t>
</a:t>
            </a:r>
            <a:endParaRPr lang="en-US" sz="1800" dirty="0"/>
          </a:p>
        </p:txBody>
      </p:sp>
      <p:sp>
        <p:nvSpPr>
          <p:cNvPr id="23" name="N"/>
          <p:cNvSpPr/>
          <p:nvPr/>
        </p:nvSpPr>
        <p:spPr>
          <a:xfrm>
            <a:off x="1165224" y="3194806"/>
            <a:ext cx="1618169" cy="686509"/>
          </a:xfrm>
          <a:prstGeom prst="rect">
            <a:avLst/>
          </a:prstGeom>
          <a:noFill/>
          <a:ln/>
        </p:spPr>
        <p:txBody>
          <a:bodyPr wrap="square" lIns="0" tIns="0" rIns="0" bIns="0" rtlCol="0" anchor="t"/>
          <a:lstStyle/>
          <a:p>
            <a:pPr marL="0" indent="0" algn="l">
              <a:spcAft>
                <a:spcPts val="632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4" name="N"/>
          <p:cNvSpPr/>
          <p:nvPr/>
        </p:nvSpPr>
        <p:spPr>
          <a:xfrm>
            <a:off x="1164268" y="4561327"/>
            <a:ext cx="1627241" cy="541154"/>
          </a:xfrm>
          <a:prstGeom prst="rect">
            <a:avLst/>
          </a:prstGeom>
          <a:noFill/>
          <a:ln/>
        </p:spPr>
        <p:txBody>
          <a:bodyPr wrap="square" lIns="0" tIns="0" rIns="0" bIns="0" rtlCol="0" anchor="t"/>
          <a:lstStyle/>
          <a:p>
            <a:pPr marL="0" indent="0" algn="l">
              <a:lnSpc>
                <a:spcPct val="108333"/>
              </a:lnSpc>
              <a:spcAft>
                <a:spcPts val="632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5" name="N"/>
          <p:cNvSpPr/>
          <p:nvPr/>
        </p:nvSpPr>
        <p:spPr>
          <a:xfrm>
            <a:off x="1133333" y="7369810"/>
            <a:ext cx="1709364" cy="489049"/>
          </a:xfrm>
          <a:prstGeom prst="rect">
            <a:avLst/>
          </a:prstGeom>
          <a:noFill/>
          <a:ln/>
        </p:spPr>
        <p:txBody>
          <a:bodyPr wrap="square" lIns="0" tIns="0" rIns="0" bIns="0" rtlCol="0" anchor="t"/>
          <a:lstStyle/>
          <a:p>
            <a:pPr marL="0" indent="0" algn="l">
              <a:lnSpc>
                <a:spcPct val="108333"/>
              </a:lnSpc>
              <a:spcAft>
                <a:spcPts val="632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6" name="N"/>
          <p:cNvSpPr/>
          <p:nvPr/>
        </p:nvSpPr>
        <p:spPr>
          <a:xfrm>
            <a:off x="1160180" y="5923422"/>
            <a:ext cx="1618168" cy="503511"/>
          </a:xfrm>
          <a:prstGeom prst="rect">
            <a:avLst/>
          </a:prstGeom>
          <a:noFill/>
          <a:ln/>
        </p:spPr>
        <p:txBody>
          <a:bodyPr wrap="square" lIns="0" tIns="0" rIns="0" bIns="0" rtlCol="0" anchor="t"/>
          <a:lstStyle/>
          <a:p>
            <a:pPr marL="0" indent="0" algn="l">
              <a:lnSpc>
                <a:spcPct val="108333"/>
              </a:lnSpc>
              <a:spcAft>
                <a:spcPts val="632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7" name="N"/>
          <p:cNvSpPr/>
          <p:nvPr/>
        </p:nvSpPr>
        <p:spPr>
          <a:xfrm>
            <a:off x="1222325" y="8700177"/>
            <a:ext cx="1620371" cy="772183"/>
          </a:xfrm>
          <a:prstGeom prst="rect">
            <a:avLst/>
          </a:prstGeom>
          <a:noFill/>
          <a:ln/>
        </p:spPr>
        <p:txBody>
          <a:bodyPr wrap="square" lIns="0" tIns="0" rIns="0" bIns="0" rtlCol="0" anchor="t"/>
          <a:lstStyle/>
          <a:p>
            <a:pPr marL="0" indent="0" algn="l">
              <a:lnSpc>
                <a:spcPct val="108333"/>
              </a:lnSpc>
              <a:spcAft>
                <a:spcPts val="6325"/>
              </a:spcAft>
              <a:buNone/>
            </a:pPr>
            <a:r>
              <a:rPr lang="ru-RU" sz="3750" b="1" dirty="0">
                <a:solidFill>
                  <a:srgbClr val="000000"/>
                </a:solidFill>
                <a:latin typeface="Verdana" panose="020B0604030504040204" pitchFamily="34" charset="0"/>
                <a:ea typeface="Verdana" panose="020B0604030504040204" pitchFamily="34" charset="0"/>
                <a:cs typeface="Verdana Bold" pitchFamily="34" charset="-120"/>
              </a:rPr>
              <a:t>-</a:t>
            </a:r>
            <a:r>
              <a:rPr lang="en-US" sz="3750" b="1" dirty="0">
                <a:solidFill>
                  <a:srgbClr val="000000"/>
                </a:solidFill>
                <a:latin typeface="Verdana" panose="020B0604030504040204" pitchFamily="34" charset="0"/>
                <a:ea typeface="Verdana" panose="020B0604030504040204" pitchFamily="34" charset="0"/>
                <a:cs typeface="Verdana Bold" pitchFamily="34" charset="-120"/>
              </a:rPr>
              <a:t>N%</a:t>
            </a:r>
            <a:endParaRPr lang="en-US" sz="3750" dirty="0"/>
          </a:p>
        </p:txBody>
      </p:sp>
      <p:sp>
        <p:nvSpPr>
          <p:cNvPr id="28" name="Key outcomes"/>
          <p:cNvSpPr/>
          <p:nvPr/>
        </p:nvSpPr>
        <p:spPr>
          <a:xfrm>
            <a:off x="979503" y="2030164"/>
            <a:ext cx="3534801" cy="341551"/>
          </a:xfrm>
          <a:prstGeom prst="rect">
            <a:avLst/>
          </a:prstGeom>
          <a:noFill/>
          <a:ln/>
        </p:spPr>
        <p:txBody>
          <a:bodyPr wrap="square" lIns="0" tIns="0" rIns="0" bIns="0" rtlCol="0" anchor="t"/>
          <a:lstStyle/>
          <a:p>
            <a:pPr marL="0" indent="0" algn="l">
              <a:buNone/>
            </a:pPr>
            <a:r>
              <a:rPr lang="en-US" sz="2700" b="1" dirty="0">
                <a:solidFill>
                  <a:srgbClr val="000000"/>
                </a:solidFill>
                <a:latin typeface="Verdana" panose="020B0604030504040204" pitchFamily="34" charset="0"/>
                <a:ea typeface="Verdana" panose="020B0604030504040204" pitchFamily="34" charset="0"/>
                <a:cs typeface="Verdana Bold" pitchFamily="34" charset="-120"/>
              </a:rPr>
              <a:t>Key outcomes</a:t>
            </a:r>
            <a:endParaRPr lang="en-US" sz="2700" dirty="0"/>
          </a:p>
        </p:txBody>
      </p:sp>
      <p:sp>
        <p:nvSpPr>
          <p:cNvPr id="29" name="Learning goal"/>
          <p:cNvSpPr/>
          <p:nvPr/>
        </p:nvSpPr>
        <p:spPr>
          <a:xfrm>
            <a:off x="5995308" y="2129544"/>
            <a:ext cx="3534801" cy="400050"/>
          </a:xfrm>
          <a:prstGeom prst="rect">
            <a:avLst/>
          </a:prstGeom>
          <a:noFill/>
          <a:ln/>
        </p:spPr>
        <p:txBody>
          <a:bodyPr wrap="square" lIns="0" tIns="0" rIns="0" bIns="0" rtlCol="0" anchor="t"/>
          <a:lstStyle/>
          <a:p>
            <a:pPr marL="0" indent="0" algn="l">
              <a:buNone/>
            </a:pPr>
            <a:r>
              <a:rPr lang="en-US" sz="2700" b="1" dirty="0">
                <a:solidFill>
                  <a:srgbClr val="000000"/>
                </a:solidFill>
                <a:latin typeface="Verdana" panose="020B0604030504040204" pitchFamily="34" charset="0"/>
                <a:ea typeface="Verdana" panose="020B0604030504040204" pitchFamily="34" charset="0"/>
                <a:cs typeface="Verdana Bold" pitchFamily="34" charset="-120"/>
              </a:rPr>
              <a:t>Learning goal</a:t>
            </a:r>
            <a:endParaRPr lang="en-US" sz="2700" dirty="0"/>
          </a:p>
        </p:txBody>
      </p:sp>
      <p:sp>
        <p:nvSpPr>
          <p:cNvPr id="30" name="Business impact"/>
          <p:cNvSpPr/>
          <p:nvPr/>
        </p:nvSpPr>
        <p:spPr>
          <a:xfrm>
            <a:off x="5995308" y="4652656"/>
            <a:ext cx="3898535" cy="302093"/>
          </a:xfrm>
          <a:prstGeom prst="rect">
            <a:avLst/>
          </a:prstGeom>
          <a:noFill/>
          <a:ln/>
        </p:spPr>
        <p:txBody>
          <a:bodyPr wrap="square" lIns="0" tIns="0" rIns="0" bIns="0" rtlCol="0" anchor="t"/>
          <a:lstStyle/>
          <a:p>
            <a:pPr marL="0" indent="0" algn="l">
              <a:buNone/>
            </a:pPr>
            <a:r>
              <a:rPr lang="en-US" sz="2700" b="1" dirty="0">
                <a:solidFill>
                  <a:srgbClr val="000000"/>
                </a:solidFill>
                <a:latin typeface="Verdana" panose="020B0604030504040204" pitchFamily="34" charset="0"/>
                <a:ea typeface="Verdana" panose="020B0604030504040204" pitchFamily="34" charset="0"/>
                <a:cs typeface="Verdana Bold" pitchFamily="34" charset="-120"/>
              </a:rPr>
              <a:t>Business impact</a:t>
            </a:r>
            <a:endParaRPr lang="en-US" sz="2700" dirty="0"/>
          </a:p>
        </p:txBody>
      </p:sp>
      <p:sp>
        <p:nvSpPr>
          <p:cNvPr id="31" name="Next steps  Recommendations"/>
          <p:cNvSpPr/>
          <p:nvPr/>
        </p:nvSpPr>
        <p:spPr>
          <a:xfrm>
            <a:off x="12063319" y="4626341"/>
            <a:ext cx="5071338" cy="885825"/>
          </a:xfrm>
          <a:prstGeom prst="rect">
            <a:avLst/>
          </a:prstGeom>
          <a:noFill/>
          <a:ln/>
        </p:spPr>
        <p:txBody>
          <a:bodyPr wrap="square" lIns="0" tIns="0" rIns="0" bIns="0" rtlCol="0" anchor="t"/>
          <a:lstStyle/>
          <a:p>
            <a:pPr marL="0" indent="0" algn="l">
              <a:buNone/>
            </a:pPr>
            <a:r>
              <a:rPr lang="en-US" sz="2700" b="1" dirty="0">
                <a:solidFill>
                  <a:srgbClr val="000000"/>
                </a:solidFill>
                <a:latin typeface="Verdana" panose="020B0604030504040204" pitchFamily="34" charset="0"/>
                <a:ea typeface="Verdana" panose="020B0604030504040204" pitchFamily="34" charset="0"/>
                <a:cs typeface="Verdana Bold" pitchFamily="34" charset="-120"/>
              </a:rPr>
              <a:t>Next steps / Recommendations</a:t>
            </a:r>
            <a:endParaRPr lang="en-US" sz="2700" dirty="0"/>
          </a:p>
        </p:txBody>
      </p:sp>
      <p:sp>
        <p:nvSpPr>
          <p:cNvPr id="32" name="Improve skill  behavior to support business outcome"/>
          <p:cNvSpPr/>
          <p:nvPr/>
        </p:nvSpPr>
        <p:spPr>
          <a:xfrm>
            <a:off x="6331753" y="3224626"/>
            <a:ext cx="9798674" cy="398185"/>
          </a:xfrm>
          <a:prstGeom prst="rect">
            <a:avLst/>
          </a:prstGeom>
          <a:noFill/>
          <a:ln/>
        </p:spPr>
        <p:txBody>
          <a:bodyPr wrap="square" lIns="0" tIns="0" rIns="0" bIns="0" rtlCol="0" anchor="t"/>
          <a:lstStyle/>
          <a:p>
            <a:pPr marL="0" indent="0" algn="l">
              <a:spcAft>
                <a:spcPts val="2475"/>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Improve [skill / behavior] to support [business outcome]</a:t>
            </a:r>
            <a:endParaRPr lang="en-US" sz="2400" dirty="0"/>
          </a:p>
        </p:txBody>
      </p:sp>
      <p:sp>
        <p:nvSpPr>
          <p:cNvPr id="33" name="Introduce reinforcement activities to sustain behavior change Scale the program to additional teams  regions"/>
          <p:cNvSpPr/>
          <p:nvPr/>
        </p:nvSpPr>
        <p:spPr>
          <a:xfrm>
            <a:off x="12596189" y="5859681"/>
            <a:ext cx="4124405" cy="1311162"/>
          </a:xfrm>
          <a:prstGeom prst="rect">
            <a:avLst/>
          </a:prstGeom>
          <a:noFill/>
          <a:ln/>
        </p:spPr>
        <p:txBody>
          <a:bodyPr wrap="square" lIns="0" tIns="0" rIns="0" bIns="0" rtlCol="0" anchor="t"/>
          <a:lstStyle/>
          <a:p>
            <a:pPr marL="0" indent="0" algn="l">
              <a:spcAft>
                <a:spcPts val="750"/>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Introduce reinforcement activities to sustain behavior change
Scale the program to additional teams / regions</a:t>
            </a:r>
            <a:endParaRPr lang="en-US" sz="1800" dirty="0"/>
          </a:p>
        </p:txBody>
      </p:sp>
      <p:sp>
        <p:nvSpPr>
          <p:cNvPr id="34" name="Reduced error rate by 12 across frontline teams"/>
          <p:cNvSpPr/>
          <p:nvPr/>
        </p:nvSpPr>
        <p:spPr>
          <a:xfrm>
            <a:off x="7693196" y="5497730"/>
            <a:ext cx="3265670" cy="569942"/>
          </a:xfrm>
          <a:prstGeom prst="rect">
            <a:avLst/>
          </a:prstGeom>
          <a:noFill/>
          <a:ln/>
        </p:spPr>
        <p:txBody>
          <a:bodyPr wrap="square" lIns="0" tIns="0" rIns="0" bIns="0" rtlCol="0" anchor="t"/>
          <a:lstStyle/>
          <a:p>
            <a:pPr marL="0" indent="0" algn="l">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Reduced error rate by 12% across frontline teams
</a:t>
            </a:r>
            <a:r>
              <a:rPr lang="en-US" sz="1800" dirty="0">
                <a:solidFill>
                  <a:srgbClr val="FFFFFF"/>
                </a:solidFill>
                <a:latin typeface="Verdana" panose="020B0604030504040204" pitchFamily="34" charset="0"/>
                <a:ea typeface="Verdana" panose="020B0604030504040204" pitchFamily="34" charset="0"/>
                <a:cs typeface="Verdana Regular" pitchFamily="34" charset="-120"/>
              </a:rPr>
              <a:t>
</a:t>
            </a:r>
            <a:endParaRPr lang="en-US" sz="1800" dirty="0"/>
          </a:p>
        </p:txBody>
      </p:sp>
      <p:sp>
        <p:nvSpPr>
          <p:cNvPr id="35" name="Improved productivity by 9 in target roles"/>
          <p:cNvSpPr/>
          <p:nvPr/>
        </p:nvSpPr>
        <p:spPr>
          <a:xfrm>
            <a:off x="7693196" y="6600900"/>
            <a:ext cx="2747595" cy="569942"/>
          </a:xfrm>
          <a:prstGeom prst="rect">
            <a:avLst/>
          </a:prstGeom>
          <a:noFill/>
          <a:ln/>
        </p:spPr>
        <p:txBody>
          <a:bodyPr wrap="square" lIns="0" tIns="0" rIns="0" bIns="0" rtlCol="0" anchor="t"/>
          <a:lstStyle/>
          <a:p>
            <a:pPr marL="0" indent="0" algn="l">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Improved productivity by 9% in target roles
</a:t>
            </a:r>
            <a:r>
              <a:rPr lang="en-US" sz="1800" dirty="0">
                <a:solidFill>
                  <a:srgbClr val="FFFFFF"/>
                </a:solidFill>
                <a:latin typeface="Verdana" panose="020B0604030504040204" pitchFamily="34" charset="0"/>
                <a:ea typeface="Verdana" panose="020B0604030504040204" pitchFamily="34" charset="0"/>
                <a:cs typeface="Verdana Regular" pitchFamily="34" charset="-120"/>
              </a:rPr>
              <a:t>
</a:t>
            </a:r>
            <a:endParaRPr lang="en-US" sz="1800" dirty="0"/>
          </a:p>
        </p:txBody>
      </p:sp>
      <p:sp>
        <p:nvSpPr>
          <p:cNvPr id="36" name="Reduced ramp-up time for new sales reps by 20"/>
          <p:cNvSpPr/>
          <p:nvPr/>
        </p:nvSpPr>
        <p:spPr>
          <a:xfrm>
            <a:off x="7748420" y="7775983"/>
            <a:ext cx="3202625" cy="569942"/>
          </a:xfrm>
          <a:prstGeom prst="rect">
            <a:avLst/>
          </a:prstGeom>
          <a:noFill/>
          <a:ln/>
        </p:spPr>
        <p:txBody>
          <a:bodyPr wrap="square" lIns="0" tIns="0" rIns="0" bIns="0" rtlCol="0" anchor="t"/>
          <a:lstStyle/>
          <a:p>
            <a:pPr marL="0" indent="0" algn="l">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Reduced ramp-up time for new sales reps by 20%
</a:t>
            </a:r>
            <a:r>
              <a:rPr lang="en-US" sz="1800" dirty="0">
                <a:solidFill>
                  <a:srgbClr val="FFFFFF"/>
                </a:solidFill>
                <a:latin typeface="Verdana" panose="020B0604030504040204" pitchFamily="34" charset="0"/>
                <a:ea typeface="Verdana" panose="020B0604030504040204" pitchFamily="34" charset="0"/>
                <a:cs typeface="Verdana Regular" pitchFamily="34" charset="-120"/>
              </a:rPr>
              <a:t>
</a:t>
            </a:r>
            <a:endParaRPr lang="en-US" sz="1800" dirty="0"/>
          </a:p>
        </p:txBody>
      </p:sp>
      <p:sp>
        <p:nvSpPr>
          <p:cNvPr id="37" name="name_12"/>
          <p:cNvSpPr/>
          <p:nvPr/>
        </p:nvSpPr>
        <p:spPr>
          <a:xfrm>
            <a:off x="6043743" y="5497730"/>
            <a:ext cx="1498770" cy="599256"/>
          </a:xfrm>
          <a:prstGeom prst="rect">
            <a:avLst/>
          </a:prstGeom>
          <a:noFill/>
          <a:ln/>
        </p:spPr>
        <p:txBody>
          <a:bodyPr wrap="square" lIns="0" tIns="0" rIns="0" bIns="0" rtlCol="0" anchor="t"/>
          <a:lstStyle/>
          <a:p>
            <a:pPr marL="0" indent="0" algn="l">
              <a:spcAft>
                <a:spcPts val="247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12%</a:t>
            </a:r>
            <a:endParaRPr lang="en-US" sz="3750" dirty="0"/>
          </a:p>
        </p:txBody>
      </p:sp>
      <p:sp>
        <p:nvSpPr>
          <p:cNvPr id="38" name="name_9"/>
          <p:cNvSpPr/>
          <p:nvPr/>
        </p:nvSpPr>
        <p:spPr>
          <a:xfrm>
            <a:off x="6043743" y="6599351"/>
            <a:ext cx="1498770" cy="599256"/>
          </a:xfrm>
          <a:prstGeom prst="rect">
            <a:avLst/>
          </a:prstGeom>
          <a:noFill/>
          <a:ln/>
        </p:spPr>
        <p:txBody>
          <a:bodyPr wrap="square" lIns="0" tIns="0" rIns="0" bIns="0" rtlCol="0" anchor="t"/>
          <a:lstStyle/>
          <a:p>
            <a:pPr marL="0" indent="0" algn="l">
              <a:spcAft>
                <a:spcPts val="247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9%</a:t>
            </a:r>
            <a:endParaRPr lang="en-US" sz="3750" dirty="0"/>
          </a:p>
        </p:txBody>
      </p:sp>
      <p:sp>
        <p:nvSpPr>
          <p:cNvPr id="39" name="name_20"/>
          <p:cNvSpPr/>
          <p:nvPr/>
        </p:nvSpPr>
        <p:spPr>
          <a:xfrm>
            <a:off x="6043743" y="7577989"/>
            <a:ext cx="1498770" cy="965931"/>
          </a:xfrm>
          <a:prstGeom prst="rect">
            <a:avLst/>
          </a:prstGeom>
          <a:noFill/>
          <a:ln/>
        </p:spPr>
        <p:txBody>
          <a:bodyPr wrap="square" lIns="0" tIns="0" rIns="0" bIns="0" rtlCol="0" anchor="t"/>
          <a:lstStyle/>
          <a:p>
            <a:pPr marL="0" indent="0" algn="l">
              <a:lnSpc>
                <a:spcPct val="150000"/>
              </a:lnSpc>
              <a:spcAft>
                <a:spcPts val="2475"/>
              </a:spcAft>
              <a:buNone/>
            </a:pPr>
            <a:r>
              <a:rPr lang="en-US" sz="3750" b="1" dirty="0">
                <a:solidFill>
                  <a:srgbClr val="000000"/>
                </a:solidFill>
                <a:latin typeface="Verdana" panose="020B0604030504040204" pitchFamily="34" charset="0"/>
                <a:ea typeface="Verdana" panose="020B0604030504040204" pitchFamily="34" charset="0"/>
                <a:cs typeface="Verdana Bold" pitchFamily="34" charset="-120"/>
              </a:rPr>
              <a:t>20%</a:t>
            </a:r>
            <a:endParaRPr lang="en-US" sz="3750" dirty="0"/>
          </a:p>
        </p:txBody>
      </p:sp>
      <p:sp>
        <p:nvSpPr>
          <p:cNvPr id="59" name="Rectangle 34675329">
            <a:extLst>
              <a:ext uri="{FF2B5EF4-FFF2-40B4-BE49-F238E27FC236}">
                <a16:creationId xmlns:a16="http://schemas.microsoft.com/office/drawing/2014/main" id="{3ECFE7BC-72A3-97B5-5B2D-010F078D6F6D}"/>
              </a:ext>
            </a:extLst>
          </p:cNvPr>
          <p:cNvSpPr/>
          <p:nvPr/>
        </p:nvSpPr>
        <p:spPr>
          <a:xfrm rot="5400000">
            <a:off x="6635423" y="6590677"/>
            <a:ext cx="107453" cy="1295614"/>
          </a:xfrm>
          <a:prstGeom prst="roundRect">
            <a:avLst/>
          </a:prstGeom>
          <a:solidFill>
            <a:srgbClr val="04ABC9"/>
          </a:solidFill>
          <a:ln/>
        </p:spPr>
      </p:sp>
      <p:sp>
        <p:nvSpPr>
          <p:cNvPr id="60" name="Rectangle 34675329">
            <a:extLst>
              <a:ext uri="{FF2B5EF4-FFF2-40B4-BE49-F238E27FC236}">
                <a16:creationId xmlns:a16="http://schemas.microsoft.com/office/drawing/2014/main" id="{EF246E69-E78B-6D4C-F37C-B708C94999BF}"/>
              </a:ext>
            </a:extLst>
          </p:cNvPr>
          <p:cNvSpPr/>
          <p:nvPr/>
        </p:nvSpPr>
        <p:spPr>
          <a:xfrm rot="5400000">
            <a:off x="6635423" y="7791348"/>
            <a:ext cx="107453" cy="1295614"/>
          </a:xfrm>
          <a:prstGeom prst="roundRect">
            <a:avLst/>
          </a:prstGeom>
          <a:solidFill>
            <a:srgbClr val="04ABC9"/>
          </a:solidFill>
          <a:ln/>
        </p:spPr>
      </p:sp>
      <p:pic>
        <p:nvPicPr>
          <p:cNvPr id="62" name="Рисунок 61">
            <a:extLst>
              <a:ext uri="{FF2B5EF4-FFF2-40B4-BE49-F238E27FC236}">
                <a16:creationId xmlns:a16="http://schemas.microsoft.com/office/drawing/2014/main" id="{64EDBE4D-49A5-5294-81CC-EDA21EDD71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5224" y="8399473"/>
            <a:ext cx="266700" cy="133350"/>
          </a:xfrm>
          <a:prstGeom prst="rect">
            <a:avLst/>
          </a:prstGeom>
        </p:spPr>
      </p:pic>
      <p:pic>
        <p:nvPicPr>
          <p:cNvPr id="64" name="Рисунок 63">
            <a:extLst>
              <a:ext uri="{FF2B5EF4-FFF2-40B4-BE49-F238E27FC236}">
                <a16:creationId xmlns:a16="http://schemas.microsoft.com/office/drawing/2014/main" id="{B2DBC90E-EC02-D1F9-7C87-9CC090DB4B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224" y="6986359"/>
            <a:ext cx="266700" cy="133350"/>
          </a:xfrm>
          <a:prstGeom prst="rect">
            <a:avLst/>
          </a:prstGeom>
        </p:spPr>
      </p:pic>
      <p:pic>
        <p:nvPicPr>
          <p:cNvPr id="65" name="Рисунок 64">
            <a:extLst>
              <a:ext uri="{FF2B5EF4-FFF2-40B4-BE49-F238E27FC236}">
                <a16:creationId xmlns:a16="http://schemas.microsoft.com/office/drawing/2014/main" id="{16B9BE0D-CBFE-ABAD-18BB-FC955319A5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224" y="5623840"/>
            <a:ext cx="266700" cy="133350"/>
          </a:xfrm>
          <a:prstGeom prst="rect">
            <a:avLst/>
          </a:prstGeom>
        </p:spPr>
      </p:pic>
      <p:pic>
        <p:nvPicPr>
          <p:cNvPr id="66" name="Рисунок 65">
            <a:extLst>
              <a:ext uri="{FF2B5EF4-FFF2-40B4-BE49-F238E27FC236}">
                <a16:creationId xmlns:a16="http://schemas.microsoft.com/office/drawing/2014/main" id="{F0B036C6-49C2-FF84-8D2D-9B29B6879D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224" y="4255119"/>
            <a:ext cx="266700" cy="133350"/>
          </a:xfrm>
          <a:prstGeom prst="rect">
            <a:avLst/>
          </a:prstGeom>
        </p:spPr>
      </p:pic>
      <p:pic>
        <p:nvPicPr>
          <p:cNvPr id="67" name="Рисунок 66">
            <a:extLst>
              <a:ext uri="{FF2B5EF4-FFF2-40B4-BE49-F238E27FC236}">
                <a16:creationId xmlns:a16="http://schemas.microsoft.com/office/drawing/2014/main" id="{08C24C1E-ADD5-B810-42A2-EF37285022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224" y="2922231"/>
            <a:ext cx="266700" cy="133350"/>
          </a:xfrm>
          <a:prstGeom prst="rect">
            <a:avLst/>
          </a:prstGeom>
        </p:spPr>
      </p:pic>
      <p:pic>
        <p:nvPicPr>
          <p:cNvPr id="69" name="Рисунок 68">
            <a:extLst>
              <a:ext uri="{FF2B5EF4-FFF2-40B4-BE49-F238E27FC236}">
                <a16:creationId xmlns:a16="http://schemas.microsoft.com/office/drawing/2014/main" id="{50920E3F-4665-8044-B67E-25279499C3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101121" y="5875588"/>
            <a:ext cx="314325" cy="314325"/>
          </a:xfrm>
          <a:prstGeom prst="rect">
            <a:avLst/>
          </a:prstGeom>
        </p:spPr>
      </p:pic>
      <p:pic>
        <p:nvPicPr>
          <p:cNvPr id="71" name="Рисунок 70">
            <a:extLst>
              <a:ext uri="{FF2B5EF4-FFF2-40B4-BE49-F238E27FC236}">
                <a16:creationId xmlns:a16="http://schemas.microsoft.com/office/drawing/2014/main" id="{21EDB4A5-960B-FA88-3ACB-48DBDCCEFE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101121" y="6541104"/>
            <a:ext cx="314325" cy="3143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bg>
      <p:bgPr>
        <a:solidFill>
          <a:srgbClr val="FDFBFB"/>
        </a:solidFill>
        <a:effectLst/>
      </p:bgPr>
    </p:bg>
    <p:spTree>
      <p:nvGrpSpPr>
        <p:cNvPr id="1" name=""/>
        <p:cNvGrpSpPr/>
        <p:nvPr/>
      </p:nvGrpSpPr>
      <p:grpSpPr>
        <a:xfrm>
          <a:off x="0" y="0"/>
          <a:ext cx="0" cy="0"/>
          <a:chOff x="0" y="0"/>
          <a:chExt cx="0" cy="0"/>
        </a:xfrm>
      </p:grpSpPr>
      <p:pic>
        <p:nvPicPr>
          <p:cNvPr id="2" name="Group 2087327046"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48463" y="4380561"/>
            <a:ext cx="8077200" cy="4876800"/>
          </a:xfrm>
          <a:prstGeom prst="rect">
            <a:avLst/>
          </a:prstGeom>
        </p:spPr>
      </p:pic>
      <p:pic>
        <p:nvPicPr>
          <p:cNvPr id="3" name="Group 2087327045"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300446" y="4380691"/>
            <a:ext cx="8077200" cy="4876800"/>
          </a:xfrm>
          <a:prstGeom prst="rect">
            <a:avLst/>
          </a:prstGeom>
        </p:spPr>
      </p:pic>
      <p:sp>
        <p:nvSpPr>
          <p:cNvPr id="5" name="Business context"/>
          <p:cNvSpPr/>
          <p:nvPr/>
        </p:nvSpPr>
        <p:spPr>
          <a:xfrm>
            <a:off x="932464" y="800723"/>
            <a:ext cx="12313558" cy="800100"/>
          </a:xfrm>
          <a:prstGeom prst="rect">
            <a:avLst/>
          </a:prstGeom>
          <a:noFill/>
          <a:ln/>
        </p:spPr>
        <p:txBody>
          <a:bodyPr wrap="square" lIns="0" tIns="0" rIns="0" bIns="0" rtlCol="0" anchor="t"/>
          <a:lstStyle/>
          <a:p>
            <a:pPr marL="0" indent="0" algn="l">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Business context</a:t>
            </a:r>
            <a:endParaRPr lang="en-US" sz="5700" dirty="0"/>
          </a:p>
        </p:txBody>
      </p:sp>
      <p:sp>
        <p:nvSpPr>
          <p:cNvPr id="6" name="Sales conversion dropped from 21 to 16 over the past two quarters despite stable lead volume A new product rollout made deals more complex and sales reps struggled to position its value leading to a decline in average deal size"/>
          <p:cNvSpPr/>
          <p:nvPr/>
        </p:nvSpPr>
        <p:spPr>
          <a:xfrm>
            <a:off x="996507" y="2052926"/>
            <a:ext cx="13559272" cy="1036665"/>
          </a:xfrm>
          <a:prstGeom prst="rect">
            <a:avLst/>
          </a:prstGeom>
          <a:noFill/>
          <a:ln/>
        </p:spPr>
        <p:txBody>
          <a:bodyPr wrap="square" lIns="0" tIns="0" rIns="0" bIns="0" rtlCol="0" anchor="t"/>
          <a:lstStyle/>
          <a:p>
            <a:pPr marL="0" indent="0" algn="l">
              <a:spcAft>
                <a:spcPts val="2475"/>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Sales conversion dropped from </a:t>
            </a:r>
            <a:r>
              <a:rPr lang="en-US" sz="2400" b="1" dirty="0">
                <a:solidFill>
                  <a:srgbClr val="000000"/>
                </a:solidFill>
                <a:latin typeface="Verdana" panose="020B0604030504040204" pitchFamily="34" charset="0"/>
                <a:ea typeface="Verdana" panose="020B0604030504040204" pitchFamily="34" charset="0"/>
                <a:cs typeface="Verdana Bold" pitchFamily="34" charset="-120"/>
              </a:rPr>
              <a:t>21% to 16%</a:t>
            </a:r>
            <a:r>
              <a:rPr lang="en-US" sz="2400" dirty="0">
                <a:solidFill>
                  <a:srgbClr val="000000"/>
                </a:solidFill>
                <a:latin typeface="Verdana" panose="020B0604030504040204" pitchFamily="34" charset="0"/>
                <a:ea typeface="Verdana" panose="020B0604030504040204" pitchFamily="34" charset="0"/>
                <a:cs typeface="Verdana Regular" pitchFamily="34" charset="-120"/>
              </a:rPr>
              <a:t> over the past two quarters, despite stable lead volume. A new product rollout made deals more complex, and sales reps struggled to position its value, leading to a decline in average deal size.
</a:t>
            </a:r>
            <a:endParaRPr lang="en-US" sz="2400" dirty="0"/>
          </a:p>
        </p:txBody>
      </p:sp>
      <p:sp>
        <p:nvSpPr>
          <p:cNvPr id="7" name="Capability gap"/>
          <p:cNvSpPr/>
          <p:nvPr/>
        </p:nvSpPr>
        <p:spPr>
          <a:xfrm>
            <a:off x="1532920" y="5107367"/>
            <a:ext cx="7429088" cy="438158"/>
          </a:xfrm>
          <a:prstGeom prst="rect">
            <a:avLst/>
          </a:prstGeom>
          <a:noFill/>
          <a:ln/>
        </p:spPr>
        <p:txBody>
          <a:bodyPr wrap="square" lIns="0" tIns="0" rIns="0" bIns="0" rtlCol="0" anchor="t"/>
          <a:lstStyle/>
          <a:p>
            <a:pPr marL="0" indent="0" algn="l">
              <a:buNone/>
            </a:pPr>
            <a:r>
              <a:rPr lang="en-US" sz="3150" b="1" dirty="0">
                <a:solidFill>
                  <a:srgbClr val="000000"/>
                </a:solidFill>
                <a:latin typeface="Verdana" panose="020B0604030504040204" pitchFamily="34" charset="0"/>
                <a:ea typeface="Verdana" panose="020B0604030504040204" pitchFamily="34" charset="0"/>
                <a:cs typeface="Verdana Bold" pitchFamily="34" charset="-120"/>
              </a:rPr>
              <a:t>Capability gap</a:t>
            </a:r>
            <a:endParaRPr lang="en-US" sz="3150" dirty="0"/>
          </a:p>
        </p:txBody>
      </p:sp>
      <p:sp>
        <p:nvSpPr>
          <p:cNvPr id="8" name="Sales reps relied on generic pitches skipped key discovery steps and failed to adapt their approach to more complex deals"/>
          <p:cNvSpPr/>
          <p:nvPr/>
        </p:nvSpPr>
        <p:spPr>
          <a:xfrm>
            <a:off x="1532920" y="5812989"/>
            <a:ext cx="6207634" cy="1919260"/>
          </a:xfrm>
          <a:prstGeom prst="rect">
            <a:avLst/>
          </a:prstGeom>
          <a:noFill/>
          <a:ln/>
        </p:spPr>
        <p:txBody>
          <a:bodyPr wrap="square" lIns="0" tIns="0" rIns="0" bIns="0" rtlCol="0" anchor="t"/>
          <a:lstStyle/>
          <a:p>
            <a:pPr marL="0" indent="0" algn="l">
              <a:spcAft>
                <a:spcPts val="15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Sales reps relied on generic pitches, skipped key discovery steps, and failed to adapt their approach to more complex deals.
</a:t>
            </a:r>
            <a:endParaRPr lang="en-US" sz="2400" dirty="0"/>
          </a:p>
        </p:txBody>
      </p:sp>
      <p:sp>
        <p:nvSpPr>
          <p:cNvPr id="9" name="Learning goal"/>
          <p:cNvSpPr/>
          <p:nvPr/>
        </p:nvSpPr>
        <p:spPr>
          <a:xfrm>
            <a:off x="9971466" y="5106949"/>
            <a:ext cx="7431902" cy="437907"/>
          </a:xfrm>
          <a:prstGeom prst="rect">
            <a:avLst/>
          </a:prstGeom>
          <a:noFill/>
          <a:ln/>
        </p:spPr>
        <p:txBody>
          <a:bodyPr wrap="square" lIns="0" tIns="0" rIns="0" bIns="0" rtlCol="0" anchor="t"/>
          <a:lstStyle/>
          <a:p>
            <a:pPr marL="0" indent="0" algn="l">
              <a:buNone/>
            </a:pPr>
            <a:r>
              <a:rPr lang="en-US" sz="3150" b="1" dirty="0">
                <a:solidFill>
                  <a:srgbClr val="000000"/>
                </a:solidFill>
                <a:latin typeface="Verdana" panose="020B0604030504040204" pitchFamily="34" charset="0"/>
                <a:ea typeface="Verdana" panose="020B0604030504040204" pitchFamily="34" charset="0"/>
                <a:cs typeface="Verdana Bold" pitchFamily="34" charset="-120"/>
              </a:rPr>
              <a:t>Learning goal</a:t>
            </a:r>
            <a:endParaRPr lang="en-US" sz="3150" dirty="0"/>
          </a:p>
        </p:txBody>
      </p:sp>
      <p:sp>
        <p:nvSpPr>
          <p:cNvPr id="10" name="Restore and exceed pre-launch conversion rates and deal size to drive revenue growth after the product rollout"/>
          <p:cNvSpPr/>
          <p:nvPr/>
        </p:nvSpPr>
        <p:spPr>
          <a:xfrm>
            <a:off x="9971466" y="5812166"/>
            <a:ext cx="6454110" cy="1597233"/>
          </a:xfrm>
          <a:prstGeom prst="rect">
            <a:avLst/>
          </a:prstGeom>
          <a:noFill/>
          <a:ln/>
        </p:spPr>
        <p:txBody>
          <a:bodyPr wrap="square" lIns="0" tIns="0" rIns="0" bIns="0" rtlCol="0" anchor="t"/>
          <a:lstStyle/>
          <a:p>
            <a:pPr marL="0" indent="0" algn="l">
              <a:spcAft>
                <a:spcPts val="15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Restore and exceed pre-launch conversion rates and deal size to drive revenue growth after the product rollout.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
    <p:bg>
      <p:bgPr>
        <a:solidFill>
          <a:srgbClr val="FDFBFB"/>
        </a:solidFill>
        <a:effectLst/>
      </p:bgPr>
    </p:bg>
    <p:spTree>
      <p:nvGrpSpPr>
        <p:cNvPr id="1" name=""/>
        <p:cNvGrpSpPr/>
        <p:nvPr/>
      </p:nvGrpSpPr>
      <p:grpSpPr>
        <a:xfrm>
          <a:off x="0" y="0"/>
          <a:ext cx="0" cy="0"/>
          <a:chOff x="0" y="0"/>
          <a:chExt cx="0" cy="0"/>
        </a:xfrm>
      </p:grpSpPr>
      <p:sp>
        <p:nvSpPr>
          <p:cNvPr id="2" name="Rectangle 34676591"/>
          <p:cNvSpPr/>
          <p:nvPr/>
        </p:nvSpPr>
        <p:spPr>
          <a:xfrm>
            <a:off x="6404930" y="2272605"/>
            <a:ext cx="5067300" cy="762000"/>
          </a:xfrm>
          <a:prstGeom prst="roundRect">
            <a:avLst>
              <a:gd name="adj" fmla="val 60000"/>
            </a:avLst>
          </a:prstGeom>
          <a:solidFill>
            <a:srgbClr val="E8DEFF"/>
          </a:solidFill>
          <a:ln/>
        </p:spPr>
        <p:txBody>
          <a:bodyPr/>
          <a:lstStyle/>
          <a:p>
            <a:endParaRPr lang="en-US" dirty="0"/>
          </a:p>
        </p:txBody>
      </p:sp>
      <p:sp>
        <p:nvSpPr>
          <p:cNvPr id="3" name="Rectangle 34676592"/>
          <p:cNvSpPr/>
          <p:nvPr/>
        </p:nvSpPr>
        <p:spPr>
          <a:xfrm>
            <a:off x="12253066" y="2244500"/>
            <a:ext cx="4829175" cy="762000"/>
          </a:xfrm>
          <a:prstGeom prst="roundRect">
            <a:avLst>
              <a:gd name="adj" fmla="val 60000"/>
            </a:avLst>
          </a:prstGeom>
          <a:solidFill>
            <a:srgbClr val="CDE4FF"/>
          </a:solidFill>
          <a:ln/>
        </p:spPr>
      </p:sp>
      <p:pic>
        <p:nvPicPr>
          <p:cNvPr id="4" name="Arrow 2" descr="preencoded.png"/>
          <p:cNvPicPr>
            <a:picLocks noChangeAspect="1"/>
          </p:cNvPicPr>
          <p:nvPr/>
        </p:nvPicPr>
        <p:blipFill>
          <a:blip r:embed="rId3"/>
          <a:srcRect/>
          <a:stretch/>
        </p:blipFill>
        <p:spPr>
          <a:xfrm>
            <a:off x="12642205" y="5005977"/>
            <a:ext cx="352425" cy="140280"/>
          </a:xfrm>
          <a:prstGeom prst="rect">
            <a:avLst/>
          </a:prstGeom>
        </p:spPr>
      </p:pic>
      <p:sp>
        <p:nvSpPr>
          <p:cNvPr id="14" name="Reach  participation"/>
          <p:cNvSpPr/>
          <p:nvPr/>
        </p:nvSpPr>
        <p:spPr>
          <a:xfrm>
            <a:off x="932464" y="800723"/>
            <a:ext cx="12315825" cy="800100"/>
          </a:xfrm>
          <a:prstGeom prst="rect">
            <a:avLst/>
          </a:prstGeom>
          <a:noFill/>
          <a:ln/>
        </p:spPr>
        <p:txBody>
          <a:bodyPr wrap="square" lIns="0" tIns="0" rIns="0" bIns="0" rtlCol="0" anchor="t"/>
          <a:lstStyle/>
          <a:p>
            <a:pPr marL="0" indent="0" algn="l">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Reach &amp; participation</a:t>
            </a:r>
            <a:endParaRPr lang="en-US" sz="5700" dirty="0"/>
          </a:p>
        </p:txBody>
      </p:sp>
      <p:sp>
        <p:nvSpPr>
          <p:cNvPr id="15" name="of participants completed the training within two weeks"/>
          <p:cNvSpPr/>
          <p:nvPr/>
        </p:nvSpPr>
        <p:spPr>
          <a:xfrm>
            <a:off x="2743143" y="7638733"/>
            <a:ext cx="2681611" cy="847725"/>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of participants completed the training within two weeks
</a:t>
            </a:r>
            <a:endParaRPr lang="en-US" sz="1800" dirty="0"/>
          </a:p>
        </p:txBody>
      </p:sp>
      <p:sp>
        <p:nvSpPr>
          <p:cNvPr id="16" name="Segment highlights"/>
          <p:cNvSpPr/>
          <p:nvPr/>
        </p:nvSpPr>
        <p:spPr>
          <a:xfrm>
            <a:off x="6768305" y="2417771"/>
            <a:ext cx="4396834" cy="295275"/>
          </a:xfrm>
          <a:prstGeom prst="rect">
            <a:avLst/>
          </a:prstGeom>
          <a:noFill/>
          <a:ln/>
        </p:spPr>
        <p:txBody>
          <a:bodyPr wrap="square" lIns="0" tIns="0" rIns="0" bIns="0" rtlCol="0" anchor="t"/>
          <a:lstStyle/>
          <a:p>
            <a:pPr marL="0" indent="0" algn="l">
              <a:buNone/>
            </a:pPr>
            <a:r>
              <a:rPr lang="en-US" sz="3150" b="1" dirty="0">
                <a:solidFill>
                  <a:srgbClr val="000000"/>
                </a:solidFill>
                <a:latin typeface="Verdana" panose="020B0604030504040204" pitchFamily="34" charset="0"/>
                <a:ea typeface="Verdana" panose="020B0604030504040204" pitchFamily="34" charset="0"/>
                <a:cs typeface="Verdana Bold" pitchFamily="34" charset="-120"/>
              </a:rPr>
              <a:t>Segment highlights</a:t>
            </a:r>
            <a:endParaRPr lang="en-US" sz="3150" dirty="0"/>
          </a:p>
        </p:txBody>
      </p:sp>
      <p:sp>
        <p:nvSpPr>
          <p:cNvPr id="17" name="Drop-off started after Module 3 where the content became more product-specific Scenario-based activities drove the strongest engagement across all regions Live follow-up sessions attracted more participation than optional self-study materials"/>
          <p:cNvSpPr/>
          <p:nvPr/>
        </p:nvSpPr>
        <p:spPr>
          <a:xfrm>
            <a:off x="12989109" y="3731152"/>
            <a:ext cx="4114800" cy="3962400"/>
          </a:xfrm>
          <a:prstGeom prst="rect">
            <a:avLst/>
          </a:prstGeom>
          <a:noFill/>
          <a:ln/>
        </p:spPr>
        <p:txBody>
          <a:bodyPr wrap="square" lIns="0" tIns="0" rIns="0" bIns="0" rtlCol="0" anchor="t"/>
          <a:lstStyle/>
          <a:p>
            <a:pPr marL="0" indent="0" algn="l">
              <a:lnSpc>
                <a:spcPct val="108333"/>
              </a:lnSpc>
              <a:spcAft>
                <a:spcPts val="1500"/>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Drop-off started after Module 3, where the content became more product-specific
Scenario-based activities drove the strongest engagement across all regions
Live follow-up sessions attracted more participation than optional self-study materials</a:t>
            </a:r>
            <a:endParaRPr lang="en-US" sz="1800" dirty="0"/>
          </a:p>
        </p:txBody>
      </p:sp>
      <p:sp>
        <p:nvSpPr>
          <p:cNvPr id="18" name="Notable patterns"/>
          <p:cNvSpPr/>
          <p:nvPr/>
        </p:nvSpPr>
        <p:spPr>
          <a:xfrm>
            <a:off x="12755108" y="2375626"/>
            <a:ext cx="3825090" cy="542925"/>
          </a:xfrm>
          <a:prstGeom prst="rect">
            <a:avLst/>
          </a:prstGeom>
          <a:noFill/>
          <a:ln/>
        </p:spPr>
        <p:txBody>
          <a:bodyPr wrap="square" lIns="0" tIns="0" rIns="0" bIns="0" rtlCol="0" anchor="t"/>
          <a:lstStyle/>
          <a:p>
            <a:pPr marL="0" indent="0" algn="l">
              <a:buNone/>
            </a:pPr>
            <a:r>
              <a:rPr lang="en-US" sz="3150" b="1" dirty="0">
                <a:solidFill>
                  <a:srgbClr val="000000"/>
                </a:solidFill>
                <a:latin typeface="Verdana" panose="020B0604030504040204" pitchFamily="34" charset="0"/>
                <a:ea typeface="Verdana" panose="020B0604030504040204" pitchFamily="34" charset="0"/>
                <a:cs typeface="Verdana Bold" pitchFamily="34" charset="-120"/>
              </a:rPr>
              <a:t>Notable patterns</a:t>
            </a:r>
            <a:endParaRPr lang="en-US" sz="3150" dirty="0"/>
          </a:p>
        </p:txBody>
      </p:sp>
      <p:sp>
        <p:nvSpPr>
          <p:cNvPr id="19" name="name_83"/>
          <p:cNvSpPr/>
          <p:nvPr/>
        </p:nvSpPr>
        <p:spPr>
          <a:xfrm>
            <a:off x="2704505" y="3396354"/>
            <a:ext cx="1773957" cy="552450"/>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3B81AC"/>
                </a:solidFill>
                <a:latin typeface="Verdana" panose="020B0604030504040204" pitchFamily="34" charset="0"/>
                <a:ea typeface="Verdana" panose="020B0604030504040204" pitchFamily="34" charset="0"/>
                <a:cs typeface="Euclid Circular B SemiBold" pitchFamily="34" charset="-120"/>
              </a:rPr>
              <a:t>83% </a:t>
            </a:r>
            <a:br>
              <a:rPr dirty="0"/>
            </a:br>
            <a:r>
              <a:rPr lang="en-US" sz="4500" dirty="0">
                <a:solidFill>
                  <a:srgbClr val="04ABC9"/>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0" name="name_92"/>
          <p:cNvSpPr/>
          <p:nvPr/>
        </p:nvSpPr>
        <p:spPr>
          <a:xfrm>
            <a:off x="2731799" y="5328062"/>
            <a:ext cx="1746663" cy="504843"/>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3B81AC"/>
                </a:solidFill>
                <a:latin typeface="Verdana" panose="020B0604030504040204" pitchFamily="34" charset="0"/>
                <a:ea typeface="Verdana" panose="020B0604030504040204" pitchFamily="34" charset="0"/>
              </a:rPr>
              <a:t>92% </a:t>
            </a:r>
            <a:br>
              <a:rPr dirty="0"/>
            </a:br>
            <a:r>
              <a:rPr lang="en-US" sz="4500" dirty="0">
                <a:solidFill>
                  <a:srgbClr val="04ABC9"/>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1" name="name_70"/>
          <p:cNvSpPr/>
          <p:nvPr/>
        </p:nvSpPr>
        <p:spPr>
          <a:xfrm>
            <a:off x="2743144" y="6968236"/>
            <a:ext cx="2711734" cy="581025"/>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3B81AC"/>
                </a:solidFill>
                <a:latin typeface="Verdana" panose="020B0604030504040204" pitchFamily="34" charset="0"/>
                <a:ea typeface="Verdana" panose="020B0604030504040204" pitchFamily="34" charset="0"/>
              </a:rPr>
              <a:t>70%</a:t>
            </a:r>
            <a:r>
              <a:rPr lang="en-US" sz="4500" dirty="0">
                <a:solidFill>
                  <a:srgbClr val="04ABC9"/>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2" name="name_1240 of 1500 target sales reps trained coverage"/>
          <p:cNvSpPr/>
          <p:nvPr/>
        </p:nvSpPr>
        <p:spPr>
          <a:xfrm>
            <a:off x="2743144" y="4143848"/>
            <a:ext cx="3190875" cy="895350"/>
          </a:xfrm>
          <a:prstGeom prst="rect">
            <a:avLst/>
          </a:prstGeom>
          <a:noFill/>
          <a:ln/>
        </p:spPr>
        <p:txBody>
          <a:bodyPr wrap="square" lIns="0" tIns="0" rIns="0" bIns="0" rtlCol="0" anchor="t"/>
          <a:lstStyle/>
          <a:p>
            <a:pPr marL="0" indent="0" algn="l">
              <a:lnSpc>
                <a:spcPct val="108333"/>
              </a:lnSpc>
              <a:spcAft>
                <a:spcPts val="2475"/>
              </a:spcAft>
              <a:buNone/>
            </a:pPr>
            <a:r>
              <a:rPr lang="en-US" sz="1800" b="1" dirty="0">
                <a:solidFill>
                  <a:srgbClr val="000000"/>
                </a:solidFill>
                <a:latin typeface="Verdana" panose="020B0604030504040204" pitchFamily="34" charset="0"/>
                <a:ea typeface="Verdana" panose="020B0604030504040204" pitchFamily="34" charset="0"/>
                <a:cs typeface="Verdana Bold" pitchFamily="34" charset="-120"/>
              </a:rPr>
              <a:t>1,240 of 1,500</a:t>
            </a:r>
            <a:r>
              <a:rPr lang="en-US" sz="1800" dirty="0">
                <a:solidFill>
                  <a:srgbClr val="000000"/>
                </a:solidFill>
                <a:latin typeface="Verdana" panose="020B0604030504040204" pitchFamily="34" charset="0"/>
                <a:ea typeface="Verdana" panose="020B0604030504040204" pitchFamily="34" charset="0"/>
                <a:cs typeface="Verdana Regular" pitchFamily="34" charset="-120"/>
              </a:rPr>
              <a:t> target sales reps trained (coverage)</a:t>
            </a:r>
            <a:endParaRPr lang="en-US" sz="1800" dirty="0"/>
          </a:p>
        </p:txBody>
      </p:sp>
      <p:sp>
        <p:nvSpPr>
          <p:cNvPr id="23" name="completion rate across all regions"/>
          <p:cNvSpPr/>
          <p:nvPr/>
        </p:nvSpPr>
        <p:spPr>
          <a:xfrm>
            <a:off x="2731799" y="6041042"/>
            <a:ext cx="2152650" cy="847725"/>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completion rate across all regions</a:t>
            </a:r>
            <a:endParaRPr lang="en-US" sz="1800" dirty="0">
              <a:latin typeface="Verdana" panose="020B0604030504040204" pitchFamily="34" charset="0"/>
              <a:ea typeface="Verdana" panose="020B0604030504040204" pitchFamily="34" charset="0"/>
            </a:endParaRPr>
          </a:p>
        </p:txBody>
      </p:sp>
      <p:sp>
        <p:nvSpPr>
          <p:cNvPr id="24" name="EMEA showed the highest completion rate"/>
          <p:cNvSpPr/>
          <p:nvPr/>
        </p:nvSpPr>
        <p:spPr>
          <a:xfrm>
            <a:off x="8296474" y="4169814"/>
            <a:ext cx="3051167" cy="558797"/>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EMEA showed the highest completion rate
</a:t>
            </a:r>
            <a:endParaRPr lang="en-US" sz="1800" dirty="0"/>
          </a:p>
        </p:txBody>
      </p:sp>
      <p:sp>
        <p:nvSpPr>
          <p:cNvPr id="25" name="APAC lagged behind at 76 largely due to scheduling constraints"/>
          <p:cNvSpPr/>
          <p:nvPr/>
        </p:nvSpPr>
        <p:spPr>
          <a:xfrm>
            <a:off x="8344397" y="5781405"/>
            <a:ext cx="2952750" cy="914400"/>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APAC lagged behind</a:t>
            </a:r>
            <a:r>
              <a:rPr lang="ru-RU" dirty="0">
                <a:solidFill>
                  <a:srgbClr val="000000"/>
                </a:solidFill>
                <a:latin typeface="Verdana" panose="020B0604030504040204" pitchFamily="34" charset="0"/>
                <a:ea typeface="Verdana" panose="020B0604030504040204" pitchFamily="34" charset="0"/>
                <a:cs typeface="Verdana Regular" pitchFamily="34" charset="-120"/>
              </a:rPr>
              <a:t>, </a:t>
            </a:r>
            <a:r>
              <a:rPr lang="en-US" sz="1800" dirty="0">
                <a:solidFill>
                  <a:srgbClr val="000000"/>
                </a:solidFill>
                <a:latin typeface="Verdana" panose="020B0604030504040204" pitchFamily="34" charset="0"/>
                <a:ea typeface="Verdana" panose="020B0604030504040204" pitchFamily="34" charset="0"/>
                <a:cs typeface="Verdana Regular" pitchFamily="34" charset="-120"/>
              </a:rPr>
              <a:t>largely due to scheduling constraints
</a:t>
            </a:r>
            <a:endParaRPr lang="en-US" sz="1800" dirty="0"/>
          </a:p>
        </p:txBody>
      </p:sp>
      <p:sp>
        <p:nvSpPr>
          <p:cNvPr id="26" name="name_95"/>
          <p:cNvSpPr/>
          <p:nvPr/>
        </p:nvSpPr>
        <p:spPr>
          <a:xfrm>
            <a:off x="8296474" y="3404800"/>
            <a:ext cx="1790801" cy="558796"/>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A191E6"/>
                </a:solidFill>
                <a:latin typeface="Verdana" panose="020B0604030504040204" pitchFamily="34" charset="0"/>
                <a:ea typeface="Verdana" panose="020B0604030504040204" pitchFamily="34" charset="0"/>
                <a:cs typeface="Euclid Circular B SemiBold" pitchFamily="34" charset="-120"/>
              </a:rPr>
              <a:t>95%</a:t>
            </a:r>
            <a:r>
              <a:rPr lang="en-US" sz="4500" dirty="0">
                <a:solidFill>
                  <a:srgbClr val="7A0086"/>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7" name="name_76"/>
          <p:cNvSpPr/>
          <p:nvPr/>
        </p:nvSpPr>
        <p:spPr>
          <a:xfrm>
            <a:off x="8320915" y="5089250"/>
            <a:ext cx="1766360" cy="555576"/>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A191E6"/>
                </a:solidFill>
                <a:latin typeface="Verdana" panose="020B0604030504040204" pitchFamily="34" charset="0"/>
                <a:ea typeface="Verdana" panose="020B0604030504040204" pitchFamily="34" charset="0"/>
              </a:rPr>
              <a:t>76%</a:t>
            </a:r>
            <a:endParaRPr lang="en-US" sz="4500" b="1" dirty="0"/>
          </a:p>
        </p:txBody>
      </p:sp>
      <p:sp>
        <p:nvSpPr>
          <p:cNvPr id="28" name="name_25"/>
          <p:cNvSpPr/>
          <p:nvPr/>
        </p:nvSpPr>
        <p:spPr>
          <a:xfrm>
            <a:off x="8333310" y="6968236"/>
            <a:ext cx="1667338" cy="581025"/>
          </a:xfrm>
          <a:prstGeom prst="rect">
            <a:avLst/>
          </a:prstGeom>
          <a:noFill/>
          <a:ln/>
        </p:spPr>
        <p:txBody>
          <a:bodyPr wrap="square" lIns="0" tIns="0" rIns="0" bIns="0" rtlCol="0" anchor="t"/>
          <a:lstStyle/>
          <a:p>
            <a:pPr marL="0" indent="0" algn="l">
              <a:lnSpc>
                <a:spcPct val="108333"/>
              </a:lnSpc>
              <a:spcAft>
                <a:spcPts val="2475"/>
              </a:spcAft>
              <a:buNone/>
            </a:pPr>
            <a:r>
              <a:rPr lang="en-US" sz="4500" b="1" dirty="0">
                <a:solidFill>
                  <a:srgbClr val="A191E6"/>
                </a:solidFill>
                <a:latin typeface="Verdana" panose="020B0604030504040204" pitchFamily="34" charset="0"/>
                <a:ea typeface="Verdana" panose="020B0604030504040204" pitchFamily="34" charset="0"/>
              </a:rPr>
              <a:t>25%</a:t>
            </a:r>
            <a:r>
              <a:rPr lang="en-US" sz="4500" dirty="0">
                <a:solidFill>
                  <a:srgbClr val="7A0086"/>
                </a:solidFill>
                <a:latin typeface="Verdana" panose="020B0604030504040204" pitchFamily="34" charset="0"/>
                <a:ea typeface="Verdana" panose="020B0604030504040204" pitchFamily="34" charset="0"/>
                <a:cs typeface="Euclid Circular B SemiBold" pitchFamily="34" charset="-120"/>
              </a:rPr>
              <a:t>
</a:t>
            </a:r>
            <a:endParaRPr lang="en-US" sz="4500" dirty="0"/>
          </a:p>
        </p:txBody>
      </p:sp>
      <p:sp>
        <p:nvSpPr>
          <p:cNvPr id="29" name="New hires completed the program faster than experienced reps"/>
          <p:cNvSpPr/>
          <p:nvPr/>
        </p:nvSpPr>
        <p:spPr>
          <a:xfrm>
            <a:off x="8356792" y="7660391"/>
            <a:ext cx="2990850" cy="923925"/>
          </a:xfrm>
          <a:prstGeom prst="rect">
            <a:avLst/>
          </a:prstGeom>
          <a:noFill/>
          <a:ln/>
        </p:spPr>
        <p:txBody>
          <a:bodyPr wrap="square" lIns="0" tIns="0" rIns="0" bIns="0" rtlCol="0" anchor="t"/>
          <a:lstStyle/>
          <a:p>
            <a:pPr marL="0" indent="0" algn="l">
              <a:lnSpc>
                <a:spcPct val="108333"/>
              </a:lnSpc>
              <a:spcAft>
                <a:spcPts val="2475"/>
              </a:spcAft>
              <a:buNone/>
            </a:pPr>
            <a:r>
              <a:rPr lang="en-US" sz="1800" dirty="0">
                <a:solidFill>
                  <a:srgbClr val="000000"/>
                </a:solidFill>
                <a:latin typeface="Verdana" panose="020B0604030504040204" pitchFamily="34" charset="0"/>
                <a:ea typeface="Verdana" panose="020B0604030504040204" pitchFamily="34" charset="0"/>
                <a:cs typeface="Verdana Regular" pitchFamily="34" charset="-120"/>
              </a:rPr>
              <a:t>New hires completed the program faster than experienced reps
</a:t>
            </a:r>
            <a:endParaRPr lang="en-US" sz="1800" dirty="0"/>
          </a:p>
        </p:txBody>
      </p:sp>
      <p:sp>
        <p:nvSpPr>
          <p:cNvPr id="30" name="sub"/>
          <p:cNvSpPr/>
          <p:nvPr/>
        </p:nvSpPr>
        <p:spPr>
          <a:xfrm>
            <a:off x="12372975" y="3827146"/>
            <a:ext cx="285750" cy="275653"/>
          </a:xfrm>
          <a:prstGeom prst="rect">
            <a:avLst/>
          </a:prstGeom>
          <a:noFill/>
          <a:ln/>
        </p:spPr>
        <p:txBody>
          <a:bodyPr wrap="square" lIns="0" tIns="0" rIns="0" bIns="0" rtlCol="0" anchor="t"/>
          <a:lstStyle/>
          <a:p>
            <a:pPr marL="0" indent="0" algn="ctr">
              <a:buNone/>
            </a:pPr>
            <a:endParaRPr lang="en-US" dirty="0"/>
          </a:p>
        </p:txBody>
      </p:sp>
      <p:sp>
        <p:nvSpPr>
          <p:cNvPr id="31" name="sub"/>
          <p:cNvSpPr/>
          <p:nvPr/>
        </p:nvSpPr>
        <p:spPr>
          <a:xfrm>
            <a:off x="12372975" y="5008246"/>
            <a:ext cx="285750" cy="275653"/>
          </a:xfrm>
          <a:prstGeom prst="rect">
            <a:avLst/>
          </a:prstGeom>
          <a:noFill/>
          <a:ln/>
        </p:spPr>
        <p:txBody>
          <a:bodyPr wrap="square" lIns="0" tIns="0" rIns="0" bIns="0" rtlCol="0" anchor="t"/>
          <a:lstStyle/>
          <a:p>
            <a:pPr marL="0" indent="0" algn="ctr">
              <a:buNone/>
            </a:pPr>
            <a:endParaRPr lang="en-US" dirty="0"/>
          </a:p>
        </p:txBody>
      </p:sp>
      <p:sp>
        <p:nvSpPr>
          <p:cNvPr id="32" name="sub"/>
          <p:cNvSpPr/>
          <p:nvPr/>
        </p:nvSpPr>
        <p:spPr>
          <a:xfrm>
            <a:off x="12372975" y="6189351"/>
            <a:ext cx="285750" cy="275653"/>
          </a:xfrm>
          <a:prstGeom prst="rect">
            <a:avLst/>
          </a:prstGeom>
          <a:noFill/>
          <a:ln/>
        </p:spPr>
        <p:txBody>
          <a:bodyPr wrap="square" lIns="0" tIns="0" rIns="0" bIns="0" rtlCol="0" anchor="t"/>
          <a:lstStyle/>
          <a:p>
            <a:pPr marL="0" indent="0" algn="ctr">
              <a:buNone/>
            </a:pPr>
            <a:endParaRPr lang="en-US" dirty="0"/>
          </a:p>
        </p:txBody>
      </p:sp>
      <p:pic>
        <p:nvPicPr>
          <p:cNvPr id="34" name="Рисунок 33" descr="Изображение выглядит как увеличительное стекло, круг, зеркало&#10;&#10;Контент, сгенерированный ИИ, может содержать ошибки.">
            <a:extLst>
              <a:ext uri="{FF2B5EF4-FFF2-40B4-BE49-F238E27FC236}">
                <a16:creationId xmlns:a16="http://schemas.microsoft.com/office/drawing/2014/main" id="{8B0A973B-0E28-10EA-4481-EF4118CE0433}"/>
              </a:ext>
            </a:extLst>
          </p:cNvPr>
          <p:cNvPicPr>
            <a:picLocks noChangeAspect="1"/>
          </p:cNvPicPr>
          <p:nvPr/>
        </p:nvPicPr>
        <p:blipFill>
          <a:blip r:embed="rId4"/>
          <a:stretch>
            <a:fillRect/>
          </a:stretch>
        </p:blipFill>
        <p:spPr>
          <a:xfrm>
            <a:off x="12250755" y="3759295"/>
            <a:ext cx="558796" cy="558796"/>
          </a:xfrm>
          <a:prstGeom prst="rect">
            <a:avLst/>
          </a:prstGeom>
        </p:spPr>
      </p:pic>
      <p:pic>
        <p:nvPicPr>
          <p:cNvPr id="35" name="Рисунок 34" descr="Изображение выглядит как увеличительное стекло, круг, зеркало&#10;&#10;Контент, сгенерированный ИИ, может содержать ошибки.">
            <a:extLst>
              <a:ext uri="{FF2B5EF4-FFF2-40B4-BE49-F238E27FC236}">
                <a16:creationId xmlns:a16="http://schemas.microsoft.com/office/drawing/2014/main" id="{18063530-4B80-8375-2194-28E256FA0BA8}"/>
              </a:ext>
            </a:extLst>
          </p:cNvPr>
          <p:cNvPicPr>
            <a:picLocks noChangeAspect="1"/>
          </p:cNvPicPr>
          <p:nvPr/>
        </p:nvPicPr>
        <p:blipFill>
          <a:blip r:embed="rId4"/>
          <a:stretch>
            <a:fillRect/>
          </a:stretch>
        </p:blipFill>
        <p:spPr>
          <a:xfrm>
            <a:off x="12250755" y="4845035"/>
            <a:ext cx="558796" cy="558796"/>
          </a:xfrm>
          <a:prstGeom prst="rect">
            <a:avLst/>
          </a:prstGeom>
        </p:spPr>
      </p:pic>
      <p:pic>
        <p:nvPicPr>
          <p:cNvPr id="36" name="Рисунок 35" descr="Изображение выглядит как увеличительное стекло, круг, зеркало&#10;&#10;Контент, сгенерированный ИИ, может содержать ошибки.">
            <a:extLst>
              <a:ext uri="{FF2B5EF4-FFF2-40B4-BE49-F238E27FC236}">
                <a16:creationId xmlns:a16="http://schemas.microsoft.com/office/drawing/2014/main" id="{F1BDF99E-F7FE-7DCD-C173-381A6D11596D}"/>
              </a:ext>
            </a:extLst>
          </p:cNvPr>
          <p:cNvPicPr>
            <a:picLocks noChangeAspect="1"/>
          </p:cNvPicPr>
          <p:nvPr/>
        </p:nvPicPr>
        <p:blipFill>
          <a:blip r:embed="rId4"/>
          <a:stretch>
            <a:fillRect/>
          </a:stretch>
        </p:blipFill>
        <p:spPr>
          <a:xfrm>
            <a:off x="12265121" y="5958858"/>
            <a:ext cx="558796" cy="558796"/>
          </a:xfrm>
          <a:prstGeom prst="rect">
            <a:avLst/>
          </a:prstGeom>
        </p:spPr>
      </p:pic>
      <p:graphicFrame>
        <p:nvGraphicFramePr>
          <p:cNvPr id="42" name="Диаграмма 41">
            <a:extLst>
              <a:ext uri="{FF2B5EF4-FFF2-40B4-BE49-F238E27FC236}">
                <a16:creationId xmlns:a16="http://schemas.microsoft.com/office/drawing/2014/main" id="{9600467B-85E9-E708-AB2C-8A4DD304D453}"/>
              </a:ext>
            </a:extLst>
          </p:cNvPr>
          <p:cNvGraphicFramePr/>
          <p:nvPr>
            <p:extLst>
              <p:ext uri="{D42A27DB-BD31-4B8C-83A1-F6EECF244321}">
                <p14:modId xmlns:p14="http://schemas.microsoft.com/office/powerpoint/2010/main" val="2018634048"/>
              </p:ext>
            </p:extLst>
          </p:nvPr>
        </p:nvGraphicFramePr>
        <p:xfrm>
          <a:off x="286256" y="3187539"/>
          <a:ext cx="2711734" cy="18078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Диаграмма 45">
            <a:extLst>
              <a:ext uri="{FF2B5EF4-FFF2-40B4-BE49-F238E27FC236}">
                <a16:creationId xmlns:a16="http://schemas.microsoft.com/office/drawing/2014/main" id="{F5AA0BFF-A191-A15A-49D8-5E0A31DBFC4D}"/>
              </a:ext>
            </a:extLst>
          </p:cNvPr>
          <p:cNvGraphicFramePr/>
          <p:nvPr>
            <p:extLst>
              <p:ext uri="{D42A27DB-BD31-4B8C-83A1-F6EECF244321}">
                <p14:modId xmlns:p14="http://schemas.microsoft.com/office/powerpoint/2010/main" val="4235009504"/>
              </p:ext>
            </p:extLst>
          </p:nvPr>
        </p:nvGraphicFramePr>
        <p:xfrm>
          <a:off x="274911" y="5071640"/>
          <a:ext cx="2711734" cy="18078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Диаграмма 46">
            <a:extLst>
              <a:ext uri="{FF2B5EF4-FFF2-40B4-BE49-F238E27FC236}">
                <a16:creationId xmlns:a16="http://schemas.microsoft.com/office/drawing/2014/main" id="{A46E8590-0CB3-7592-8036-697501B03425}"/>
              </a:ext>
            </a:extLst>
          </p:cNvPr>
          <p:cNvGraphicFramePr/>
          <p:nvPr>
            <p:extLst>
              <p:ext uri="{D42A27DB-BD31-4B8C-83A1-F6EECF244321}">
                <p14:modId xmlns:p14="http://schemas.microsoft.com/office/powerpoint/2010/main" val="3980017900"/>
              </p:ext>
            </p:extLst>
          </p:nvPr>
        </p:nvGraphicFramePr>
        <p:xfrm>
          <a:off x="280431" y="6862260"/>
          <a:ext cx="2711734" cy="18078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2" name="Диаграмма 51">
            <a:extLst>
              <a:ext uri="{FF2B5EF4-FFF2-40B4-BE49-F238E27FC236}">
                <a16:creationId xmlns:a16="http://schemas.microsoft.com/office/drawing/2014/main" id="{F345E82A-4333-6027-D085-4C07D24BA570}"/>
              </a:ext>
            </a:extLst>
          </p:cNvPr>
          <p:cNvGraphicFramePr/>
          <p:nvPr>
            <p:extLst>
              <p:ext uri="{D42A27DB-BD31-4B8C-83A1-F6EECF244321}">
                <p14:modId xmlns:p14="http://schemas.microsoft.com/office/powerpoint/2010/main" val="667496638"/>
              </p:ext>
            </p:extLst>
          </p:nvPr>
        </p:nvGraphicFramePr>
        <p:xfrm>
          <a:off x="6113577" y="3166567"/>
          <a:ext cx="2003339" cy="180782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3" name="Диаграмма 62">
            <a:extLst>
              <a:ext uri="{FF2B5EF4-FFF2-40B4-BE49-F238E27FC236}">
                <a16:creationId xmlns:a16="http://schemas.microsoft.com/office/drawing/2014/main" id="{15D318A5-D9AE-A397-4390-6E18E52EF6FE}"/>
              </a:ext>
            </a:extLst>
          </p:cNvPr>
          <p:cNvGraphicFramePr/>
          <p:nvPr>
            <p:extLst>
              <p:ext uri="{D42A27DB-BD31-4B8C-83A1-F6EECF244321}">
                <p14:modId xmlns:p14="http://schemas.microsoft.com/office/powerpoint/2010/main" val="2210369145"/>
              </p:ext>
            </p:extLst>
          </p:nvPr>
        </p:nvGraphicFramePr>
        <p:xfrm>
          <a:off x="6102322" y="4928993"/>
          <a:ext cx="2003339" cy="180782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4" name="Диаграмма 63">
            <a:extLst>
              <a:ext uri="{FF2B5EF4-FFF2-40B4-BE49-F238E27FC236}">
                <a16:creationId xmlns:a16="http://schemas.microsoft.com/office/drawing/2014/main" id="{7AA77BB8-C81D-BBA5-CEB0-4DF1460C2476}"/>
              </a:ext>
            </a:extLst>
          </p:cNvPr>
          <p:cNvGraphicFramePr/>
          <p:nvPr>
            <p:extLst>
              <p:ext uri="{D42A27DB-BD31-4B8C-83A1-F6EECF244321}">
                <p14:modId xmlns:p14="http://schemas.microsoft.com/office/powerpoint/2010/main" val="2093909649"/>
              </p:ext>
            </p:extLst>
          </p:nvPr>
        </p:nvGraphicFramePr>
        <p:xfrm>
          <a:off x="6102322" y="6839465"/>
          <a:ext cx="2003339" cy="1807823"/>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4676529"/>
          <p:cNvSpPr/>
          <p:nvPr/>
        </p:nvSpPr>
        <p:spPr>
          <a:xfrm>
            <a:off x="6530318" y="2617980"/>
            <a:ext cx="5286375" cy="4829175"/>
          </a:xfrm>
          <a:prstGeom prst="roundRect">
            <a:avLst>
              <a:gd name="adj" fmla="val 1553"/>
            </a:avLst>
          </a:prstGeom>
          <a:solidFill>
            <a:srgbClr val="CDE4FF"/>
          </a:solidFill>
          <a:ln/>
        </p:spPr>
      </p:sp>
      <p:sp>
        <p:nvSpPr>
          <p:cNvPr id="3" name="Rectangle 34676541"/>
          <p:cNvSpPr/>
          <p:nvPr/>
        </p:nvSpPr>
        <p:spPr>
          <a:xfrm>
            <a:off x="10516502" y="6358458"/>
            <a:ext cx="1076325" cy="371475"/>
          </a:xfrm>
          <a:prstGeom prst="roundRect">
            <a:avLst>
              <a:gd name="adj" fmla="val 89421"/>
            </a:avLst>
          </a:prstGeom>
          <a:solidFill>
            <a:srgbClr val="FFFFFF"/>
          </a:solidFill>
          <a:ln/>
        </p:spPr>
      </p:sp>
      <p:sp>
        <p:nvSpPr>
          <p:cNvPr id="4" name="Rectangle 34676523"/>
          <p:cNvSpPr/>
          <p:nvPr/>
        </p:nvSpPr>
        <p:spPr>
          <a:xfrm>
            <a:off x="995562" y="2617980"/>
            <a:ext cx="5286375" cy="4829175"/>
          </a:xfrm>
          <a:prstGeom prst="roundRect">
            <a:avLst>
              <a:gd name="adj" fmla="val 1553"/>
            </a:avLst>
          </a:prstGeom>
          <a:solidFill>
            <a:srgbClr val="E8DEFF"/>
          </a:solidFill>
          <a:ln/>
        </p:spPr>
      </p:sp>
      <p:sp>
        <p:nvSpPr>
          <p:cNvPr id="5" name="Rectangle 34676535"/>
          <p:cNvSpPr/>
          <p:nvPr/>
        </p:nvSpPr>
        <p:spPr>
          <a:xfrm>
            <a:off x="12099652" y="2617980"/>
            <a:ext cx="5286375" cy="4829175"/>
          </a:xfrm>
          <a:prstGeom prst="roundRect">
            <a:avLst>
              <a:gd name="adj" fmla="val 1553"/>
            </a:avLst>
          </a:prstGeom>
          <a:solidFill>
            <a:srgbClr val="9DDBE6"/>
          </a:solidFill>
          <a:ln/>
        </p:spPr>
      </p:sp>
      <p:sp>
        <p:nvSpPr>
          <p:cNvPr id="10" name="Rectangle 34676528"/>
          <p:cNvSpPr/>
          <p:nvPr/>
        </p:nvSpPr>
        <p:spPr>
          <a:xfrm>
            <a:off x="1219367" y="2916631"/>
            <a:ext cx="2397136" cy="504825"/>
          </a:xfrm>
          <a:prstGeom prst="roundRect">
            <a:avLst>
              <a:gd name="adj" fmla="val 82781"/>
            </a:avLst>
          </a:prstGeom>
          <a:solidFill>
            <a:srgbClr val="A191E6"/>
          </a:solidFill>
          <a:ln/>
        </p:spPr>
      </p:sp>
      <p:sp>
        <p:nvSpPr>
          <p:cNvPr id="11" name="Rectangle 34676534"/>
          <p:cNvSpPr/>
          <p:nvPr/>
        </p:nvSpPr>
        <p:spPr>
          <a:xfrm>
            <a:off x="6754123" y="2916631"/>
            <a:ext cx="2724150" cy="504825"/>
          </a:xfrm>
          <a:prstGeom prst="roundRect">
            <a:avLst>
              <a:gd name="adj" fmla="val 82781"/>
            </a:avLst>
          </a:prstGeom>
          <a:solidFill>
            <a:srgbClr val="91C4FF"/>
          </a:solidFill>
          <a:ln/>
        </p:spPr>
      </p:sp>
      <p:sp>
        <p:nvSpPr>
          <p:cNvPr id="12" name="Rectangle 34676540"/>
          <p:cNvSpPr/>
          <p:nvPr/>
        </p:nvSpPr>
        <p:spPr>
          <a:xfrm>
            <a:off x="12323454" y="2916631"/>
            <a:ext cx="2327493" cy="504825"/>
          </a:xfrm>
          <a:prstGeom prst="roundRect">
            <a:avLst>
              <a:gd name="adj" fmla="val 82781"/>
            </a:avLst>
          </a:prstGeom>
          <a:solidFill>
            <a:srgbClr val="3CA3B1"/>
          </a:solidFill>
          <a:ln/>
        </p:spPr>
      </p:sp>
      <p:sp>
        <p:nvSpPr>
          <p:cNvPr id="16" name="Business impact"/>
          <p:cNvSpPr/>
          <p:nvPr/>
        </p:nvSpPr>
        <p:spPr>
          <a:xfrm>
            <a:off x="932459" y="800723"/>
            <a:ext cx="12306300" cy="838200"/>
          </a:xfrm>
          <a:prstGeom prst="rect">
            <a:avLst/>
          </a:prstGeom>
          <a:noFill/>
          <a:ln/>
        </p:spPr>
        <p:txBody>
          <a:bodyPr wrap="square" lIns="0" tIns="0" rIns="0" bIns="0" rtlCol="0" anchor="t"/>
          <a:lstStyle/>
          <a:p>
            <a:pPr>
              <a:lnSpc>
                <a:spcPct val="91667"/>
              </a:lnSpc>
            </a:pPr>
            <a:r>
              <a:rPr lang="en-US" sz="5700" b="1" dirty="0">
                <a:solidFill>
                  <a:srgbClr val="000000"/>
                </a:solidFill>
                <a:latin typeface="Verdana" panose="020B0604030504040204" pitchFamily="34" charset="0"/>
                <a:ea typeface="Verdana" panose="020B0604030504040204" pitchFamily="34" charset="0"/>
              </a:rPr>
              <a:t>Business impact</a:t>
            </a:r>
          </a:p>
        </p:txBody>
      </p:sp>
      <p:sp>
        <p:nvSpPr>
          <p:cNvPr id="17" name="measured across trained sales teams compared to pre-training baseline"/>
          <p:cNvSpPr/>
          <p:nvPr/>
        </p:nvSpPr>
        <p:spPr>
          <a:xfrm>
            <a:off x="996504" y="1772674"/>
            <a:ext cx="11496871" cy="276774"/>
          </a:xfrm>
          <a:prstGeom prst="rect">
            <a:avLst/>
          </a:prstGeom>
          <a:noFill/>
          <a:ln/>
        </p:spPr>
        <p:txBody>
          <a:bodyPr wrap="square" lIns="0" tIns="0" rIns="0" bIns="0" rtlCol="0" anchor="t"/>
          <a:lstStyle/>
          <a:p>
            <a:pPr marL="0" indent="0" algn="l">
              <a:spcAft>
                <a:spcPts val="2475"/>
              </a:spcAft>
              <a:buNone/>
            </a:pPr>
            <a:r>
              <a:rPr lang="en-US" sz="2400" dirty="0">
                <a:solidFill>
                  <a:srgbClr val="000000"/>
                </a:solidFill>
                <a:latin typeface="Verdana" panose="020B0604030504040204" pitchFamily="34" charset="0"/>
                <a:ea typeface="Verdana" panose="020B0604030504040204" pitchFamily="34" charset="0"/>
              </a:rPr>
              <a:t>* measured across trained sales teams, compared to pre-training baseline</a:t>
            </a:r>
            <a:endParaRPr lang="en-US" sz="2400" dirty="0"/>
          </a:p>
        </p:txBody>
      </p:sp>
      <p:sp>
        <p:nvSpPr>
          <p:cNvPr id="18" name="name_15 pp"/>
          <p:cNvSpPr/>
          <p:nvPr/>
        </p:nvSpPr>
        <p:spPr>
          <a:xfrm>
            <a:off x="1171781" y="3520799"/>
            <a:ext cx="4725403" cy="1657350"/>
          </a:xfrm>
          <a:prstGeom prst="rect">
            <a:avLst/>
          </a:prstGeom>
          <a:noFill/>
          <a:ln/>
        </p:spPr>
        <p:txBody>
          <a:bodyPr wrap="square" lIns="0" tIns="0" rIns="0" bIns="0" rtlCol="0" anchor="t"/>
          <a:lstStyle/>
          <a:p>
            <a:pPr marL="0" indent="0">
              <a:lnSpc>
                <a:spcPct val="108333"/>
              </a:lnSpc>
              <a:spcAft>
                <a:spcPts val="11497"/>
              </a:spcAft>
              <a:buNone/>
            </a:pPr>
            <a:r>
              <a:rPr lang="en-US" sz="8000" b="1" dirty="0">
                <a:solidFill>
                  <a:srgbClr val="212144"/>
                </a:solidFill>
                <a:latin typeface="Verdana" panose="020B0604030504040204" pitchFamily="34" charset="0"/>
                <a:ea typeface="Verdana" panose="020B0604030504040204" pitchFamily="34" charset="0"/>
                <a:cs typeface="Euclid Circular B SemiBold" pitchFamily="34" charset="-120"/>
              </a:rPr>
              <a:t>+15</a:t>
            </a:r>
            <a:r>
              <a:rPr lang="ru-RU" sz="8000" b="1" dirty="0">
                <a:solidFill>
                  <a:srgbClr val="212144"/>
                </a:solidFill>
                <a:latin typeface="Verdana" panose="020B0604030504040204" pitchFamily="34" charset="0"/>
                <a:ea typeface="Verdana" panose="020B0604030504040204" pitchFamily="34" charset="0"/>
                <a:cs typeface="Euclid Circular B SemiBold" pitchFamily="34" charset="-120"/>
              </a:rPr>
              <a:t> </a:t>
            </a:r>
            <a:r>
              <a:rPr lang="en-US" sz="8000" b="1" dirty="0">
                <a:solidFill>
                  <a:srgbClr val="212144"/>
                </a:solidFill>
                <a:latin typeface="Verdana" panose="020B0604030504040204" pitchFamily="34" charset="0"/>
                <a:ea typeface="Verdana" panose="020B0604030504040204" pitchFamily="34" charset="0"/>
                <a:cs typeface="Euclid Circular B SemiBold" pitchFamily="34" charset="-120"/>
              </a:rPr>
              <a:t>pp</a:t>
            </a:r>
            <a:endParaRPr lang="en-US" sz="8000" b="1" dirty="0"/>
          </a:p>
        </p:txBody>
      </p:sp>
      <p:sp>
        <p:nvSpPr>
          <p:cNvPr id="19" name="name_11"/>
          <p:cNvSpPr/>
          <p:nvPr/>
        </p:nvSpPr>
        <p:spPr>
          <a:xfrm>
            <a:off x="6768437" y="3538514"/>
            <a:ext cx="5143500" cy="1657350"/>
          </a:xfrm>
          <a:prstGeom prst="rect">
            <a:avLst/>
          </a:prstGeom>
          <a:noFill/>
          <a:ln/>
        </p:spPr>
        <p:txBody>
          <a:bodyPr wrap="square" lIns="0" tIns="0" rIns="0" bIns="0" rtlCol="0" anchor="t"/>
          <a:lstStyle/>
          <a:p>
            <a:pPr marL="0" indent="0" algn="l">
              <a:lnSpc>
                <a:spcPct val="108333"/>
              </a:lnSpc>
              <a:spcAft>
                <a:spcPts val="11497"/>
              </a:spcAft>
              <a:buNone/>
            </a:pPr>
            <a:r>
              <a:rPr lang="en-US" sz="8000" b="1" dirty="0">
                <a:solidFill>
                  <a:srgbClr val="212144"/>
                </a:solidFill>
                <a:latin typeface="Verdana" panose="020B0604030504040204" pitchFamily="34" charset="0"/>
                <a:ea typeface="Verdana" panose="020B0604030504040204" pitchFamily="34" charset="0"/>
                <a:cs typeface="Euclid Circular B SemiBold" pitchFamily="34" charset="-120"/>
              </a:rPr>
              <a:t>+11%</a:t>
            </a:r>
            <a:endParaRPr lang="en-US" sz="8000" b="1" dirty="0"/>
          </a:p>
        </p:txBody>
      </p:sp>
      <p:sp>
        <p:nvSpPr>
          <p:cNvPr id="20" name="name_18"/>
          <p:cNvSpPr/>
          <p:nvPr/>
        </p:nvSpPr>
        <p:spPr>
          <a:xfrm>
            <a:off x="12344281" y="3791063"/>
            <a:ext cx="5799340" cy="870008"/>
          </a:xfrm>
          <a:prstGeom prst="rect">
            <a:avLst/>
          </a:prstGeom>
          <a:noFill/>
          <a:ln/>
        </p:spPr>
        <p:txBody>
          <a:bodyPr wrap="square" lIns="0" tIns="0" rIns="0" bIns="0" rtlCol="0" anchor="t"/>
          <a:lstStyle/>
          <a:p>
            <a:pPr>
              <a:lnSpc>
                <a:spcPct val="70833"/>
              </a:lnSpc>
              <a:spcAft>
                <a:spcPts val="11497"/>
              </a:spcAft>
            </a:pPr>
            <a:r>
              <a:rPr lang="en-US" sz="8000" b="1" dirty="0">
                <a:solidFill>
                  <a:srgbClr val="212144"/>
                </a:solidFill>
                <a:latin typeface="Verdana" panose="020B0604030504040204" pitchFamily="34" charset="0"/>
                <a:ea typeface="Verdana" panose="020B0604030504040204" pitchFamily="34" charset="0"/>
                <a:cs typeface="Euclid Circular B SemiBold" pitchFamily="34" charset="-120"/>
              </a:rPr>
              <a:t>−18</a:t>
            </a:r>
            <a:r>
              <a:rPr lang="ru-RU" sz="8000" b="1" dirty="0">
                <a:solidFill>
                  <a:srgbClr val="212144"/>
                </a:solidFill>
                <a:latin typeface="Verdana" panose="020B0604030504040204" pitchFamily="34" charset="0"/>
                <a:ea typeface="Verdana" panose="020B0604030504040204" pitchFamily="34" charset="0"/>
                <a:cs typeface="Euclid Circular B SemiBold" pitchFamily="34" charset="-120"/>
              </a:rPr>
              <a:t> </a:t>
            </a:r>
            <a:r>
              <a:rPr lang="en-US" sz="5000" b="1" dirty="0">
                <a:solidFill>
                  <a:srgbClr val="212144"/>
                </a:solidFill>
                <a:latin typeface="Verdana" panose="020B0604030504040204" pitchFamily="34" charset="0"/>
                <a:ea typeface="Verdana" panose="020B0604030504040204" pitchFamily="34" charset="0"/>
                <a:cs typeface="Euclid Circular B SemiBold" pitchFamily="34" charset="-120"/>
              </a:rPr>
              <a:t>days</a:t>
            </a:r>
            <a:endParaRPr lang="en-US" sz="5000" b="1" dirty="0"/>
          </a:p>
        </p:txBody>
      </p:sp>
      <p:sp>
        <p:nvSpPr>
          <p:cNvPr id="22" name="name_16"/>
          <p:cNvSpPr/>
          <p:nvPr/>
        </p:nvSpPr>
        <p:spPr>
          <a:xfrm>
            <a:off x="5414856" y="6739942"/>
            <a:ext cx="656257" cy="400050"/>
          </a:xfrm>
          <a:prstGeom prst="rect">
            <a:avLst/>
          </a:prstGeom>
          <a:noFill/>
          <a:ln/>
        </p:spPr>
        <p:txBody>
          <a:bodyPr wrap="square" lIns="0" tIns="0" rIns="0" bIns="0" rtlCol="0" anchor="t"/>
          <a:lstStyle/>
          <a:p>
            <a:pPr marL="0" indent="0" algn="l">
              <a:lnSpc>
                <a:spcPct val="108333"/>
              </a:lnSpc>
              <a:spcAft>
                <a:spcPts val="2784"/>
              </a:spcAft>
              <a:buNone/>
            </a:pPr>
            <a:r>
              <a:rPr lang="en-US" dirty="0">
                <a:solidFill>
                  <a:srgbClr val="868686"/>
                </a:solidFill>
                <a:latin typeface="Verdana" panose="020B0604030504040204" pitchFamily="34" charset="0"/>
                <a:ea typeface="Verdana" panose="020B0604030504040204" pitchFamily="34" charset="0"/>
              </a:rPr>
              <a:t>16%</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24" name="name_8200"/>
          <p:cNvSpPr/>
          <p:nvPr/>
        </p:nvSpPr>
        <p:spPr>
          <a:xfrm>
            <a:off x="10624347" y="6763978"/>
            <a:ext cx="1005427" cy="344111"/>
          </a:xfrm>
          <a:prstGeom prst="rect">
            <a:avLst/>
          </a:prstGeom>
          <a:noFill/>
          <a:ln/>
        </p:spPr>
        <p:txBody>
          <a:bodyPr wrap="square" lIns="0" tIns="0" rIns="0" bIns="0" rtlCol="0" anchor="t"/>
          <a:lstStyle/>
          <a:p>
            <a:pPr marL="0" indent="0" algn="l">
              <a:lnSpc>
                <a:spcPct val="108333"/>
              </a:lnSpc>
              <a:spcAft>
                <a:spcPts val="2784"/>
              </a:spcAft>
              <a:buNone/>
            </a:pPr>
            <a:r>
              <a:rPr lang="en-US" dirty="0">
                <a:solidFill>
                  <a:srgbClr val="868686"/>
                </a:solidFill>
                <a:latin typeface="Verdana" panose="020B0604030504040204" pitchFamily="34" charset="0"/>
                <a:ea typeface="Verdana" panose="020B0604030504040204" pitchFamily="34" charset="0"/>
              </a:rPr>
              <a:t>$8,200</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25" name="Before"/>
          <p:cNvSpPr/>
          <p:nvPr/>
        </p:nvSpPr>
        <p:spPr>
          <a:xfrm>
            <a:off x="12323455" y="6739933"/>
            <a:ext cx="915304" cy="400050"/>
          </a:xfrm>
          <a:prstGeom prst="rect">
            <a:avLst/>
          </a:prstGeom>
          <a:noFill/>
          <a:ln/>
        </p:spPr>
        <p:txBody>
          <a:bodyPr wrap="square" lIns="0" tIns="0" rIns="0" bIns="0" rtlCol="0" anchor="t"/>
          <a:lstStyle/>
          <a:p>
            <a:pPr marL="0" indent="0" algn="l">
              <a:spcAft>
                <a:spcPts val="2784"/>
              </a:spcAft>
              <a:buNone/>
            </a:pPr>
            <a:r>
              <a:rPr lang="en-US" dirty="0">
                <a:solidFill>
                  <a:srgbClr val="868686"/>
                </a:solidFill>
                <a:latin typeface="Verdana" panose="020B0604030504040204" pitchFamily="34" charset="0"/>
                <a:ea typeface="Verdana" panose="020B0604030504040204" pitchFamily="34" charset="0"/>
                <a:cs typeface="Euclid Circular B Regular" pitchFamily="34" charset="-120"/>
              </a:rPr>
              <a:t>Before</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26" name="name_90 days"/>
          <p:cNvSpPr/>
          <p:nvPr/>
        </p:nvSpPr>
        <p:spPr>
          <a:xfrm>
            <a:off x="16140924" y="6739933"/>
            <a:ext cx="1145055" cy="400050"/>
          </a:xfrm>
          <a:prstGeom prst="rect">
            <a:avLst/>
          </a:prstGeom>
          <a:noFill/>
          <a:ln/>
        </p:spPr>
        <p:txBody>
          <a:bodyPr wrap="square" lIns="0" tIns="0" rIns="0" bIns="0" rtlCol="0" anchor="t"/>
          <a:lstStyle/>
          <a:p>
            <a:pPr marL="0" indent="0" algn="l">
              <a:spcAft>
                <a:spcPts val="2784"/>
              </a:spcAft>
              <a:buNone/>
            </a:pPr>
            <a:r>
              <a:rPr lang="en-US" dirty="0">
                <a:solidFill>
                  <a:srgbClr val="868686"/>
                </a:solidFill>
                <a:latin typeface="Verdana" panose="020B0604030504040204" pitchFamily="34" charset="0"/>
                <a:ea typeface="Verdana" panose="020B0604030504040204" pitchFamily="34" charset="0"/>
                <a:cs typeface="Euclid Circular B Regular" pitchFamily="34" charset="-120"/>
              </a:rPr>
              <a:t>90 days</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28" name="name_31"/>
          <p:cNvSpPr/>
          <p:nvPr/>
        </p:nvSpPr>
        <p:spPr>
          <a:xfrm>
            <a:off x="5449435" y="6361686"/>
            <a:ext cx="656257" cy="29596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rPr>
              <a:t>31%</a:t>
            </a:r>
            <a:endParaRPr lang="en-US" sz="2100" dirty="0"/>
          </a:p>
        </p:txBody>
      </p:sp>
      <p:sp>
        <p:nvSpPr>
          <p:cNvPr id="30" name="name_9100"/>
          <p:cNvSpPr/>
          <p:nvPr/>
        </p:nvSpPr>
        <p:spPr>
          <a:xfrm>
            <a:off x="10598806" y="6404212"/>
            <a:ext cx="899818" cy="289847"/>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rPr>
              <a:t>$9,100</a:t>
            </a:r>
            <a:endParaRPr lang="en-US" sz="2100" dirty="0"/>
          </a:p>
        </p:txBody>
      </p:sp>
      <p:sp>
        <p:nvSpPr>
          <p:cNvPr id="31" name="After"/>
          <p:cNvSpPr/>
          <p:nvPr/>
        </p:nvSpPr>
        <p:spPr>
          <a:xfrm>
            <a:off x="12323455" y="6349352"/>
            <a:ext cx="915304" cy="39735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cs typeface="Euclid Circular B SemiBold" pitchFamily="34" charset="-120"/>
              </a:rPr>
              <a:t>After</a:t>
            </a:r>
            <a:endParaRPr lang="en-US" dirty="0"/>
          </a:p>
        </p:txBody>
      </p:sp>
      <p:sp>
        <p:nvSpPr>
          <p:cNvPr id="32" name="name_72 days"/>
          <p:cNvSpPr/>
          <p:nvPr/>
        </p:nvSpPr>
        <p:spPr>
          <a:xfrm>
            <a:off x="16141485" y="6361565"/>
            <a:ext cx="1244542" cy="296089"/>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cs typeface="Euclid Circular B SemiBold" pitchFamily="34" charset="-120"/>
              </a:rPr>
              <a:t>72 days</a:t>
            </a:r>
            <a:endParaRPr lang="en-US" sz="2100" dirty="0"/>
          </a:p>
        </p:txBody>
      </p:sp>
      <p:sp>
        <p:nvSpPr>
          <p:cNvPr id="33" name="Change"/>
          <p:cNvSpPr/>
          <p:nvPr/>
        </p:nvSpPr>
        <p:spPr>
          <a:xfrm>
            <a:off x="1219367" y="4979817"/>
            <a:ext cx="1085850" cy="314325"/>
          </a:xfrm>
          <a:prstGeom prst="rect">
            <a:avLst/>
          </a:prstGeom>
          <a:noFill/>
          <a:ln/>
        </p:spPr>
        <p:txBody>
          <a:bodyPr wrap="square" lIns="0" tIns="0" rIns="0" bIns="0" rtlCol="0" anchor="t"/>
          <a:lstStyle/>
          <a:p>
            <a:pPr marL="0" indent="0" algn="l">
              <a:buNone/>
            </a:pPr>
            <a:r>
              <a:rPr lang="en-US" sz="2100" dirty="0">
                <a:solidFill>
                  <a:srgbClr val="000000"/>
                </a:solidFill>
                <a:latin typeface="Verdana" panose="020B0604030504040204" pitchFamily="34" charset="0"/>
                <a:ea typeface="Verdana" panose="020B0604030504040204" pitchFamily="34" charset="0"/>
              </a:rPr>
              <a:t>Change</a:t>
            </a:r>
            <a:r>
              <a:rPr lang="en-US" sz="21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34" name="Change"/>
          <p:cNvSpPr/>
          <p:nvPr/>
        </p:nvSpPr>
        <p:spPr>
          <a:xfrm>
            <a:off x="6800976" y="4979817"/>
            <a:ext cx="1085850" cy="314325"/>
          </a:xfrm>
          <a:prstGeom prst="rect">
            <a:avLst/>
          </a:prstGeom>
          <a:noFill/>
          <a:ln/>
        </p:spPr>
        <p:txBody>
          <a:bodyPr wrap="square" lIns="0" tIns="0" rIns="0" bIns="0" rtlCol="0" anchor="t"/>
          <a:lstStyle/>
          <a:p>
            <a:pPr marL="0" indent="0" algn="l">
              <a:buNone/>
            </a:pPr>
            <a:r>
              <a:rPr lang="en-US" sz="2100" dirty="0">
                <a:solidFill>
                  <a:srgbClr val="000000"/>
                </a:solidFill>
                <a:latin typeface="Verdana" panose="020B0604030504040204" pitchFamily="34" charset="0"/>
                <a:ea typeface="Verdana" panose="020B0604030504040204" pitchFamily="34" charset="0"/>
                <a:cs typeface="Euclid Circular B Regular" pitchFamily="34" charset="-120"/>
              </a:rPr>
              <a:t>Change
</a:t>
            </a:r>
            <a:endParaRPr lang="en-US" sz="2100" dirty="0"/>
          </a:p>
        </p:txBody>
      </p:sp>
      <p:sp>
        <p:nvSpPr>
          <p:cNvPr id="35" name="Change"/>
          <p:cNvSpPr/>
          <p:nvPr/>
        </p:nvSpPr>
        <p:spPr>
          <a:xfrm>
            <a:off x="12344281" y="4979817"/>
            <a:ext cx="1085850" cy="314325"/>
          </a:xfrm>
          <a:prstGeom prst="rect">
            <a:avLst/>
          </a:prstGeom>
          <a:noFill/>
          <a:ln/>
        </p:spPr>
        <p:txBody>
          <a:bodyPr wrap="square" lIns="0" tIns="0" rIns="0" bIns="0" rtlCol="0" anchor="t"/>
          <a:lstStyle/>
          <a:p>
            <a:pPr marL="0" indent="0" algn="l">
              <a:buNone/>
            </a:pPr>
            <a:r>
              <a:rPr lang="en-US" sz="2100" dirty="0">
                <a:solidFill>
                  <a:srgbClr val="000000"/>
                </a:solidFill>
                <a:latin typeface="Verdana" panose="020B0604030504040204" pitchFamily="34" charset="0"/>
                <a:ea typeface="Verdana" panose="020B0604030504040204" pitchFamily="34" charset="0"/>
                <a:cs typeface="Euclid Circular B Regular" pitchFamily="34" charset="-120"/>
              </a:rPr>
              <a:t>Change
</a:t>
            </a:r>
            <a:endParaRPr lang="en-US" sz="2100" dirty="0"/>
          </a:p>
        </p:txBody>
      </p:sp>
      <p:sp>
        <p:nvSpPr>
          <p:cNvPr id="36" name="Conversion rate"/>
          <p:cNvSpPr/>
          <p:nvPr/>
        </p:nvSpPr>
        <p:spPr>
          <a:xfrm>
            <a:off x="1404586" y="3011881"/>
            <a:ext cx="2819400" cy="28484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FFFFFF"/>
                </a:solidFill>
                <a:latin typeface="Verdana" panose="020B0604030504040204" pitchFamily="34" charset="0"/>
                <a:ea typeface="Verdana" panose="020B0604030504040204" pitchFamily="34" charset="0"/>
                <a:cs typeface="Euclid Circular B SemiBold" pitchFamily="34" charset="-120"/>
              </a:rPr>
              <a:t>Conversion rate</a:t>
            </a:r>
            <a:r>
              <a:rPr lang="en-US" sz="1950" dirty="0">
                <a:solidFill>
                  <a:srgbClr val="FFFFFF"/>
                </a:solidFill>
                <a:latin typeface="Verdana" panose="020B0604030504040204" pitchFamily="34" charset="0"/>
                <a:ea typeface="Verdana" panose="020B0604030504040204" pitchFamily="34" charset="0"/>
                <a:cs typeface="Euclid Circular B SemiBold" pitchFamily="34" charset="-120"/>
              </a:rPr>
              <a:t>
</a:t>
            </a:r>
            <a:endParaRPr lang="en-US" sz="1950" dirty="0"/>
          </a:p>
        </p:txBody>
      </p:sp>
      <p:sp>
        <p:nvSpPr>
          <p:cNvPr id="37" name="Average deal size"/>
          <p:cNvSpPr/>
          <p:nvPr/>
        </p:nvSpPr>
        <p:spPr>
          <a:xfrm>
            <a:off x="7044217" y="3011881"/>
            <a:ext cx="3067050" cy="400050"/>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chemeClr val="bg1"/>
                </a:solidFill>
                <a:latin typeface="Verdana" panose="020B0604030504040204" pitchFamily="34" charset="0"/>
                <a:ea typeface="Verdana" panose="020B0604030504040204" pitchFamily="34" charset="0"/>
              </a:rPr>
              <a:t>Average deal size</a:t>
            </a:r>
            <a:endParaRPr lang="en-US" sz="1950" dirty="0"/>
          </a:p>
        </p:txBody>
      </p:sp>
      <p:sp>
        <p:nvSpPr>
          <p:cNvPr id="38" name="Ramp-up time"/>
          <p:cNvSpPr/>
          <p:nvPr/>
        </p:nvSpPr>
        <p:spPr>
          <a:xfrm>
            <a:off x="12578974" y="3011881"/>
            <a:ext cx="2400300" cy="400050"/>
          </a:xfrm>
          <a:prstGeom prst="rect">
            <a:avLst/>
          </a:prstGeom>
          <a:noFill/>
          <a:ln/>
        </p:spPr>
        <p:txBody>
          <a:bodyPr wrap="square" lIns="0" tIns="0" rIns="0" bIns="0" rtlCol="0" anchor="t"/>
          <a:lstStyle/>
          <a:p>
            <a:pPr marL="0" indent="0" algn="l">
              <a:lnSpc>
                <a:spcPct val="108333"/>
              </a:lnSpc>
              <a:spcAft>
                <a:spcPts val="2784"/>
              </a:spcAft>
              <a:buNone/>
            </a:pPr>
            <a:r>
              <a:rPr lang="en-US" b="1" dirty="0">
                <a:latin typeface="Verdana" panose="020B0604030504040204" pitchFamily="34" charset="0"/>
                <a:ea typeface="Verdana" panose="020B0604030504040204" pitchFamily="34" charset="0"/>
              </a:rPr>
              <a:t>Ramp-up time</a:t>
            </a:r>
            <a:endParaRPr lang="en-US" sz="1950" dirty="0"/>
          </a:p>
        </p:txBody>
      </p:sp>
      <p:sp>
        <p:nvSpPr>
          <p:cNvPr id="39" name="days"/>
          <p:cNvSpPr/>
          <p:nvPr/>
        </p:nvSpPr>
        <p:spPr>
          <a:xfrm>
            <a:off x="14438271" y="4161793"/>
            <a:ext cx="2228850" cy="590550"/>
          </a:xfrm>
          <a:prstGeom prst="rect">
            <a:avLst/>
          </a:prstGeom>
          <a:noFill/>
          <a:ln/>
        </p:spPr>
        <p:txBody>
          <a:bodyPr wrap="square" lIns="0" tIns="0" rIns="0" bIns="0" rtlCol="0" anchor="t"/>
          <a:lstStyle/>
          <a:p>
            <a:pPr marL="0" indent="0" algn="l">
              <a:lnSpc>
                <a:spcPct val="70833"/>
              </a:lnSpc>
              <a:spcAft>
                <a:spcPts val="7199"/>
              </a:spcAft>
              <a:buNone/>
            </a:pPr>
            <a:endParaRPr lang="en-US" sz="5283" dirty="0"/>
          </a:p>
        </p:txBody>
      </p:sp>
      <p:sp>
        <p:nvSpPr>
          <p:cNvPr id="40" name="Conversion recovered and exceeded pre-rollout levels Teams maintained and grew deal size despite product complexity Faster ramp-up reduced time to full productivity for new reps"/>
          <p:cNvSpPr/>
          <p:nvPr/>
        </p:nvSpPr>
        <p:spPr>
          <a:xfrm>
            <a:off x="1603693" y="7861185"/>
            <a:ext cx="12639675" cy="1762125"/>
          </a:xfrm>
          <a:prstGeom prst="rect">
            <a:avLst/>
          </a:prstGeom>
          <a:noFill/>
          <a:ln/>
        </p:spPr>
        <p:txBody>
          <a:bodyPr wrap="square" lIns="0" tIns="0" rIns="0" bIns="0" rtlCol="0" anchor="t"/>
          <a:lstStyle/>
          <a:p>
            <a:pPr marL="0" indent="0" algn="l">
              <a:spcAft>
                <a:spcPts val="100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Conversion recovered and exceeded pre-rollout levels
Teams maintained and grew deal size despite product complexity
Faster ramp-up reduced time to full productivity for new reps
</a:t>
            </a:r>
            <a:endParaRPr lang="en-US" sz="2700" dirty="0"/>
          </a:p>
        </p:txBody>
      </p:sp>
      <p:sp>
        <p:nvSpPr>
          <p:cNvPr id="41" name="Text"/>
          <p:cNvSpPr/>
          <p:nvPr/>
        </p:nvSpPr>
        <p:spPr>
          <a:xfrm>
            <a:off x="1603693" y="8352932"/>
            <a:ext cx="11153775" cy="342900"/>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42" name="Text"/>
          <p:cNvSpPr/>
          <p:nvPr/>
        </p:nvSpPr>
        <p:spPr>
          <a:xfrm>
            <a:off x="1603693" y="8913930"/>
            <a:ext cx="12611100" cy="29527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grpSp>
        <p:nvGrpSpPr>
          <p:cNvPr id="46" name="Группа 45">
            <a:extLst>
              <a:ext uri="{FF2B5EF4-FFF2-40B4-BE49-F238E27FC236}">
                <a16:creationId xmlns:a16="http://schemas.microsoft.com/office/drawing/2014/main" id="{DC1747A6-6CF1-1D5C-962A-FE0C239CD7DA}"/>
              </a:ext>
            </a:extLst>
          </p:cNvPr>
          <p:cNvGrpSpPr/>
          <p:nvPr/>
        </p:nvGrpSpPr>
        <p:grpSpPr>
          <a:xfrm>
            <a:off x="13325849" y="6800027"/>
            <a:ext cx="2641450" cy="222456"/>
            <a:chOff x="13325582" y="6822281"/>
            <a:chExt cx="2641450" cy="222456"/>
          </a:xfrm>
        </p:grpSpPr>
        <p:sp>
          <p:nvSpPr>
            <p:cNvPr id="45" name="Прямоугольник: скругленные углы 44">
              <a:extLst>
                <a:ext uri="{FF2B5EF4-FFF2-40B4-BE49-F238E27FC236}">
                  <a16:creationId xmlns:a16="http://schemas.microsoft.com/office/drawing/2014/main" id="{0C7BD28F-43F5-915E-1D7E-1CB27A45B8B2}"/>
                </a:ext>
              </a:extLst>
            </p:cNvPr>
            <p:cNvSpPr/>
            <p:nvPr/>
          </p:nvSpPr>
          <p:spPr>
            <a:xfrm>
              <a:off x="13353784" y="6822281"/>
              <a:ext cx="2613248" cy="22245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Прямоугольник: скругленные углы 42">
              <a:extLst>
                <a:ext uri="{FF2B5EF4-FFF2-40B4-BE49-F238E27FC236}">
                  <a16:creationId xmlns:a16="http://schemas.microsoft.com/office/drawing/2014/main" id="{DB007BE6-9224-2EF1-EE2B-C188C9FDAC57}"/>
                </a:ext>
              </a:extLst>
            </p:cNvPr>
            <p:cNvSpPr/>
            <p:nvPr/>
          </p:nvSpPr>
          <p:spPr>
            <a:xfrm>
              <a:off x="13325582" y="6822281"/>
              <a:ext cx="2167847" cy="222456"/>
            </a:xfrm>
            <a:prstGeom prst="roundRect">
              <a:avLst>
                <a:gd name="adj" fmla="val 50000"/>
              </a:avLst>
            </a:prstGeom>
            <a:solidFill>
              <a:srgbClr val="3CA3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Группа 46">
            <a:extLst>
              <a:ext uri="{FF2B5EF4-FFF2-40B4-BE49-F238E27FC236}">
                <a16:creationId xmlns:a16="http://schemas.microsoft.com/office/drawing/2014/main" id="{3BD4B6B7-292B-C33C-7624-14D5C1463CD2}"/>
              </a:ext>
            </a:extLst>
          </p:cNvPr>
          <p:cNvGrpSpPr/>
          <p:nvPr/>
        </p:nvGrpSpPr>
        <p:grpSpPr>
          <a:xfrm>
            <a:off x="13325582" y="6385997"/>
            <a:ext cx="2641450" cy="222456"/>
            <a:chOff x="13325582" y="6822281"/>
            <a:chExt cx="2641450" cy="222456"/>
          </a:xfrm>
        </p:grpSpPr>
        <p:sp>
          <p:nvSpPr>
            <p:cNvPr id="48" name="Прямоугольник: скругленные углы 47">
              <a:extLst>
                <a:ext uri="{FF2B5EF4-FFF2-40B4-BE49-F238E27FC236}">
                  <a16:creationId xmlns:a16="http://schemas.microsoft.com/office/drawing/2014/main" id="{E2DF71B9-A3B6-E8E6-8F46-538953EDB359}"/>
                </a:ext>
              </a:extLst>
            </p:cNvPr>
            <p:cNvSpPr/>
            <p:nvPr/>
          </p:nvSpPr>
          <p:spPr>
            <a:xfrm>
              <a:off x="13353784" y="6822281"/>
              <a:ext cx="2613248" cy="22245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Прямоугольник: скругленные углы 48">
              <a:extLst>
                <a:ext uri="{FF2B5EF4-FFF2-40B4-BE49-F238E27FC236}">
                  <a16:creationId xmlns:a16="http://schemas.microsoft.com/office/drawing/2014/main" id="{F92AFD8E-67C0-F253-6C0E-9C513FD0BBF9}"/>
                </a:ext>
              </a:extLst>
            </p:cNvPr>
            <p:cNvSpPr/>
            <p:nvPr/>
          </p:nvSpPr>
          <p:spPr>
            <a:xfrm>
              <a:off x="13325582" y="6822281"/>
              <a:ext cx="1573899" cy="222456"/>
            </a:xfrm>
            <a:prstGeom prst="roundRect">
              <a:avLst>
                <a:gd name="adj" fmla="val 50000"/>
              </a:avLst>
            </a:prstGeom>
            <a:solidFill>
              <a:srgbClr val="3CA3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Before">
            <a:extLst>
              <a:ext uri="{FF2B5EF4-FFF2-40B4-BE49-F238E27FC236}">
                <a16:creationId xmlns:a16="http://schemas.microsoft.com/office/drawing/2014/main" id="{A9686072-3A9F-98D8-0942-B8555543EC84}"/>
              </a:ext>
            </a:extLst>
          </p:cNvPr>
          <p:cNvSpPr/>
          <p:nvPr/>
        </p:nvSpPr>
        <p:spPr>
          <a:xfrm>
            <a:off x="6800976" y="6739933"/>
            <a:ext cx="915304" cy="400050"/>
          </a:xfrm>
          <a:prstGeom prst="rect">
            <a:avLst/>
          </a:prstGeom>
          <a:noFill/>
          <a:ln/>
        </p:spPr>
        <p:txBody>
          <a:bodyPr wrap="square" lIns="0" tIns="0" rIns="0" bIns="0" rtlCol="0" anchor="t"/>
          <a:lstStyle/>
          <a:p>
            <a:pPr marL="0" indent="0" algn="l">
              <a:spcAft>
                <a:spcPts val="2784"/>
              </a:spcAft>
              <a:buNone/>
            </a:pPr>
            <a:r>
              <a:rPr lang="en-US" dirty="0">
                <a:solidFill>
                  <a:srgbClr val="868686"/>
                </a:solidFill>
                <a:latin typeface="Verdana" panose="020B0604030504040204" pitchFamily="34" charset="0"/>
                <a:ea typeface="Verdana" panose="020B0604030504040204" pitchFamily="34" charset="0"/>
                <a:cs typeface="Euclid Circular B Regular" pitchFamily="34" charset="-120"/>
              </a:rPr>
              <a:t>Before</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54" name="After">
            <a:extLst>
              <a:ext uri="{FF2B5EF4-FFF2-40B4-BE49-F238E27FC236}">
                <a16:creationId xmlns:a16="http://schemas.microsoft.com/office/drawing/2014/main" id="{9C351698-5CAE-C364-751A-3BD9DDBB9688}"/>
              </a:ext>
            </a:extLst>
          </p:cNvPr>
          <p:cNvSpPr/>
          <p:nvPr/>
        </p:nvSpPr>
        <p:spPr>
          <a:xfrm>
            <a:off x="6800976" y="6349352"/>
            <a:ext cx="915304" cy="39735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cs typeface="Euclid Circular B SemiBold" pitchFamily="34" charset="-120"/>
              </a:rPr>
              <a:t>After</a:t>
            </a:r>
            <a:endParaRPr lang="en-US" dirty="0"/>
          </a:p>
        </p:txBody>
      </p:sp>
      <p:sp>
        <p:nvSpPr>
          <p:cNvPr id="55" name="Before">
            <a:extLst>
              <a:ext uri="{FF2B5EF4-FFF2-40B4-BE49-F238E27FC236}">
                <a16:creationId xmlns:a16="http://schemas.microsoft.com/office/drawing/2014/main" id="{2082800B-81C6-0327-4AF2-9F7BCDFEDE64}"/>
              </a:ext>
            </a:extLst>
          </p:cNvPr>
          <p:cNvSpPr/>
          <p:nvPr/>
        </p:nvSpPr>
        <p:spPr>
          <a:xfrm>
            <a:off x="1267588" y="6739933"/>
            <a:ext cx="915304" cy="400050"/>
          </a:xfrm>
          <a:prstGeom prst="rect">
            <a:avLst/>
          </a:prstGeom>
          <a:noFill/>
          <a:ln/>
        </p:spPr>
        <p:txBody>
          <a:bodyPr wrap="square" lIns="0" tIns="0" rIns="0" bIns="0" rtlCol="0" anchor="t"/>
          <a:lstStyle/>
          <a:p>
            <a:pPr marL="0" indent="0" algn="l">
              <a:spcAft>
                <a:spcPts val="2784"/>
              </a:spcAft>
              <a:buNone/>
            </a:pPr>
            <a:r>
              <a:rPr lang="en-US" dirty="0">
                <a:solidFill>
                  <a:srgbClr val="868686"/>
                </a:solidFill>
                <a:latin typeface="Verdana" panose="020B0604030504040204" pitchFamily="34" charset="0"/>
                <a:ea typeface="Verdana" panose="020B0604030504040204" pitchFamily="34" charset="0"/>
                <a:cs typeface="Euclid Circular B Regular" pitchFamily="34" charset="-120"/>
              </a:rPr>
              <a:t>Before</a:t>
            </a:r>
            <a:r>
              <a:rPr lang="en-US" sz="2100" dirty="0">
                <a:solidFill>
                  <a:srgbClr val="868686"/>
                </a:solidFill>
                <a:latin typeface="Verdana" panose="020B0604030504040204" pitchFamily="34" charset="0"/>
                <a:ea typeface="Verdana" panose="020B0604030504040204" pitchFamily="34" charset="0"/>
                <a:cs typeface="Euclid Circular B Regular" pitchFamily="34" charset="-120"/>
              </a:rPr>
              <a:t>
</a:t>
            </a:r>
            <a:endParaRPr lang="en-US" sz="2100" dirty="0"/>
          </a:p>
        </p:txBody>
      </p:sp>
      <p:sp>
        <p:nvSpPr>
          <p:cNvPr id="56" name="After">
            <a:extLst>
              <a:ext uri="{FF2B5EF4-FFF2-40B4-BE49-F238E27FC236}">
                <a16:creationId xmlns:a16="http://schemas.microsoft.com/office/drawing/2014/main" id="{AEDA372F-17A2-2D14-0EF9-C22EA2517199}"/>
              </a:ext>
            </a:extLst>
          </p:cNvPr>
          <p:cNvSpPr/>
          <p:nvPr/>
        </p:nvSpPr>
        <p:spPr>
          <a:xfrm>
            <a:off x="1267588" y="6349352"/>
            <a:ext cx="915304" cy="397358"/>
          </a:xfrm>
          <a:prstGeom prst="rect">
            <a:avLst/>
          </a:prstGeom>
          <a:noFill/>
          <a:ln/>
        </p:spPr>
        <p:txBody>
          <a:bodyPr wrap="square" lIns="0" tIns="0" rIns="0" bIns="0" rtlCol="0" anchor="t"/>
          <a:lstStyle/>
          <a:p>
            <a:pPr marL="0" indent="0" algn="l">
              <a:lnSpc>
                <a:spcPct val="108333"/>
              </a:lnSpc>
              <a:spcAft>
                <a:spcPts val="2784"/>
              </a:spcAft>
              <a:buNone/>
            </a:pPr>
            <a:r>
              <a:rPr lang="en-US" b="1" dirty="0">
                <a:solidFill>
                  <a:srgbClr val="000000"/>
                </a:solidFill>
                <a:latin typeface="Verdana" panose="020B0604030504040204" pitchFamily="34" charset="0"/>
                <a:ea typeface="Verdana" panose="020B0604030504040204" pitchFamily="34" charset="0"/>
                <a:cs typeface="Euclid Circular B SemiBold" pitchFamily="34" charset="-120"/>
              </a:rPr>
              <a:t>After</a:t>
            </a:r>
            <a:endParaRPr lang="en-US" dirty="0"/>
          </a:p>
        </p:txBody>
      </p:sp>
      <p:grpSp>
        <p:nvGrpSpPr>
          <p:cNvPr id="57" name="Группа 56">
            <a:extLst>
              <a:ext uri="{FF2B5EF4-FFF2-40B4-BE49-F238E27FC236}">
                <a16:creationId xmlns:a16="http://schemas.microsoft.com/office/drawing/2014/main" id="{D9BCCD16-89F4-DCD7-E36D-591DC879CE38}"/>
              </a:ext>
            </a:extLst>
          </p:cNvPr>
          <p:cNvGrpSpPr/>
          <p:nvPr/>
        </p:nvGrpSpPr>
        <p:grpSpPr>
          <a:xfrm>
            <a:off x="2262411" y="6800027"/>
            <a:ext cx="3010778" cy="222456"/>
            <a:chOff x="13325582" y="6822281"/>
            <a:chExt cx="3010778" cy="222456"/>
          </a:xfrm>
        </p:grpSpPr>
        <p:sp>
          <p:nvSpPr>
            <p:cNvPr id="58" name="Прямоугольник: скругленные углы 57">
              <a:extLst>
                <a:ext uri="{FF2B5EF4-FFF2-40B4-BE49-F238E27FC236}">
                  <a16:creationId xmlns:a16="http://schemas.microsoft.com/office/drawing/2014/main" id="{3D965FCA-954B-FA6C-632F-FC874200B30F}"/>
                </a:ext>
              </a:extLst>
            </p:cNvPr>
            <p:cNvSpPr/>
            <p:nvPr/>
          </p:nvSpPr>
          <p:spPr>
            <a:xfrm>
              <a:off x="13353783" y="6822281"/>
              <a:ext cx="2982577" cy="22245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Прямоугольник: скругленные углы 58">
              <a:extLst>
                <a:ext uri="{FF2B5EF4-FFF2-40B4-BE49-F238E27FC236}">
                  <a16:creationId xmlns:a16="http://schemas.microsoft.com/office/drawing/2014/main" id="{39986475-9FF0-CD28-AE75-F4CBA969ED4B}"/>
                </a:ext>
              </a:extLst>
            </p:cNvPr>
            <p:cNvSpPr/>
            <p:nvPr/>
          </p:nvSpPr>
          <p:spPr>
            <a:xfrm>
              <a:off x="13325582" y="6822281"/>
              <a:ext cx="747489" cy="222456"/>
            </a:xfrm>
            <a:prstGeom prst="roundRect">
              <a:avLst>
                <a:gd name="adj" fmla="val 50000"/>
              </a:avLst>
            </a:prstGeom>
            <a:solidFill>
              <a:srgbClr val="A19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Группа 59">
            <a:extLst>
              <a:ext uri="{FF2B5EF4-FFF2-40B4-BE49-F238E27FC236}">
                <a16:creationId xmlns:a16="http://schemas.microsoft.com/office/drawing/2014/main" id="{4979B2E7-CBF7-4289-8364-A03C5C70C42F}"/>
              </a:ext>
            </a:extLst>
          </p:cNvPr>
          <p:cNvGrpSpPr/>
          <p:nvPr/>
        </p:nvGrpSpPr>
        <p:grpSpPr>
          <a:xfrm>
            <a:off x="2262145" y="6375355"/>
            <a:ext cx="3011045" cy="233098"/>
            <a:chOff x="13325583" y="6811639"/>
            <a:chExt cx="3011045" cy="233098"/>
          </a:xfrm>
        </p:grpSpPr>
        <p:sp>
          <p:nvSpPr>
            <p:cNvPr id="61" name="Прямоугольник: скругленные углы 60">
              <a:extLst>
                <a:ext uri="{FF2B5EF4-FFF2-40B4-BE49-F238E27FC236}">
                  <a16:creationId xmlns:a16="http://schemas.microsoft.com/office/drawing/2014/main" id="{9A54509B-C25F-2C41-102C-D9B284A96194}"/>
                </a:ext>
              </a:extLst>
            </p:cNvPr>
            <p:cNvSpPr/>
            <p:nvPr/>
          </p:nvSpPr>
          <p:spPr>
            <a:xfrm>
              <a:off x="13353784" y="6822281"/>
              <a:ext cx="2982844" cy="222456"/>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Прямоугольник: скругленные углы 61">
              <a:extLst>
                <a:ext uri="{FF2B5EF4-FFF2-40B4-BE49-F238E27FC236}">
                  <a16:creationId xmlns:a16="http://schemas.microsoft.com/office/drawing/2014/main" id="{D3B9A719-8935-93BF-D75E-2547318CCEA4}"/>
                </a:ext>
              </a:extLst>
            </p:cNvPr>
            <p:cNvSpPr/>
            <p:nvPr/>
          </p:nvSpPr>
          <p:spPr>
            <a:xfrm>
              <a:off x="13325583" y="6811639"/>
              <a:ext cx="1162752" cy="233098"/>
            </a:xfrm>
            <a:prstGeom prst="roundRect">
              <a:avLst>
                <a:gd name="adj" fmla="val 50000"/>
              </a:avLst>
            </a:prstGeom>
            <a:solidFill>
              <a:srgbClr val="A19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191E6"/>
                </a:solidFill>
              </a:endParaRPr>
            </a:p>
          </p:txBody>
        </p:sp>
      </p:grpSp>
      <p:pic>
        <p:nvPicPr>
          <p:cNvPr id="65" name="Рисунок 64">
            <a:extLst>
              <a:ext uri="{FF2B5EF4-FFF2-40B4-BE49-F238E27FC236}">
                <a16:creationId xmlns:a16="http://schemas.microsoft.com/office/drawing/2014/main" id="{9B4C160D-7661-14F0-016C-5A4EEDE126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261" y="7931478"/>
            <a:ext cx="314325" cy="314325"/>
          </a:xfrm>
          <a:prstGeom prst="rect">
            <a:avLst/>
          </a:prstGeom>
        </p:spPr>
      </p:pic>
      <p:pic>
        <p:nvPicPr>
          <p:cNvPr id="66" name="Рисунок 65">
            <a:extLst>
              <a:ext uri="{FF2B5EF4-FFF2-40B4-BE49-F238E27FC236}">
                <a16:creationId xmlns:a16="http://schemas.microsoft.com/office/drawing/2014/main" id="{8F67F0B9-3466-0FB7-990F-72991149FC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261" y="8472471"/>
            <a:ext cx="314325" cy="314325"/>
          </a:xfrm>
          <a:prstGeom prst="rect">
            <a:avLst/>
          </a:prstGeom>
        </p:spPr>
      </p:pic>
      <p:pic>
        <p:nvPicPr>
          <p:cNvPr id="67" name="Рисунок 66">
            <a:extLst>
              <a:ext uri="{FF2B5EF4-FFF2-40B4-BE49-F238E27FC236}">
                <a16:creationId xmlns:a16="http://schemas.microsoft.com/office/drawing/2014/main" id="{64BD414C-06DC-0A2A-2816-E76FB01213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261" y="9002186"/>
            <a:ext cx="314325" cy="314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8" name="Insights risks and recommendations"/>
          <p:cNvSpPr/>
          <p:nvPr/>
        </p:nvSpPr>
        <p:spPr>
          <a:xfrm>
            <a:off x="977150" y="1347704"/>
            <a:ext cx="16422328" cy="1773906"/>
          </a:xfrm>
          <a:prstGeom prst="rect">
            <a:avLst/>
          </a:prstGeom>
          <a:noFill/>
          <a:ln/>
        </p:spPr>
        <p:txBody>
          <a:bodyPr wrap="square" lIns="0" tIns="0" rIns="0" bIns="0" rtlCol="0" anchor="t"/>
          <a:lstStyle/>
          <a:p>
            <a:pPr marL="0" indent="0" algn="l">
              <a:lnSpc>
                <a:spcPct val="91667"/>
              </a:lnSpc>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Insights, risks, and recommendations</a:t>
            </a:r>
            <a:endParaRPr lang="en-US" sz="5700" dirty="0"/>
          </a:p>
        </p:txBody>
      </p:sp>
      <p:sp>
        <p:nvSpPr>
          <p:cNvPr id="9" name="Future plans"/>
          <p:cNvSpPr/>
          <p:nvPr/>
        </p:nvSpPr>
        <p:spPr>
          <a:xfrm>
            <a:off x="1055945" y="5408191"/>
            <a:ext cx="13793609" cy="962025"/>
          </a:xfrm>
          <a:prstGeom prst="rect">
            <a:avLst/>
          </a:prstGeom>
          <a:noFill/>
          <a:ln/>
        </p:spPr>
        <p:txBody>
          <a:bodyPr wrap="square" lIns="0" tIns="0" rIns="0" bIns="0" rtlCol="0" anchor="t"/>
          <a:lstStyle/>
          <a:p>
            <a:pPr marL="0" indent="0" algn="l">
              <a:lnSpc>
                <a:spcPct val="91667"/>
              </a:lnSpc>
              <a:buNone/>
            </a:pPr>
            <a:r>
              <a:rPr lang="en-US" sz="5700" b="1" dirty="0">
                <a:solidFill>
                  <a:srgbClr val="000000"/>
                </a:solidFill>
                <a:latin typeface="Verdana" panose="020B0604030504040204" pitchFamily="34" charset="0"/>
                <a:ea typeface="Verdana" panose="020B0604030504040204" pitchFamily="34" charset="0"/>
                <a:cs typeface="Verdana Bold" pitchFamily="34" charset="-120"/>
              </a:rPr>
              <a:t>Future plans</a:t>
            </a:r>
            <a:endParaRPr lang="en-US" sz="5700" dirty="0"/>
          </a:p>
        </p:txBody>
      </p:sp>
      <p:sp>
        <p:nvSpPr>
          <p:cNvPr id="10" name="The strongest results came from teams with consistent manager support High completion didnt always translate into stronger performance without follow-up Adoption was slower in regions with scheduling constraints"/>
          <p:cNvSpPr/>
          <p:nvPr/>
        </p:nvSpPr>
        <p:spPr>
          <a:xfrm>
            <a:off x="1730364" y="2801410"/>
            <a:ext cx="14915900" cy="1992083"/>
          </a:xfrm>
          <a:prstGeom prst="rect">
            <a:avLst/>
          </a:prstGeom>
          <a:noFill/>
          <a:ln/>
        </p:spPr>
        <p:txBody>
          <a:bodyPr wrap="square" lIns="0" tIns="0" rIns="0" bIns="0" rtlCol="0" anchor="t"/>
          <a:lstStyle/>
          <a:p>
            <a:pPr marL="0" indent="0" algn="l">
              <a:spcAft>
                <a:spcPts val="10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The strongest results came from teams with consistent manager support
High completion didn’t always translate into stronger performance without follow-up
Adoption was slower in regions with scheduling constraints
</a:t>
            </a:r>
            <a:endParaRPr lang="en-US" sz="2400" dirty="0">
              <a:latin typeface="Verdana" panose="020B0604030504040204" pitchFamily="34" charset="0"/>
              <a:ea typeface="Verdana" panose="020B0604030504040204" pitchFamily="34" charset="0"/>
            </a:endParaRPr>
          </a:p>
        </p:txBody>
      </p:sp>
      <p:sp>
        <p:nvSpPr>
          <p:cNvPr id="11" name="Roll out manager check-ins and coaching to support adoption Add follow-up sessions focused on real deal scenarios Adjust the training schedule and delivery for regions with lower participation"/>
          <p:cNvSpPr/>
          <p:nvPr/>
        </p:nvSpPr>
        <p:spPr>
          <a:xfrm>
            <a:off x="1790925" y="6645836"/>
            <a:ext cx="13487110" cy="1870639"/>
          </a:xfrm>
          <a:prstGeom prst="rect">
            <a:avLst/>
          </a:prstGeom>
          <a:noFill/>
          <a:ln/>
        </p:spPr>
        <p:txBody>
          <a:bodyPr wrap="square" lIns="0" tIns="0" rIns="0" bIns="0" rtlCol="0" anchor="t"/>
          <a:lstStyle/>
          <a:p>
            <a:pPr marL="0" indent="0" algn="l">
              <a:spcAft>
                <a:spcPts val="1000"/>
              </a:spcAft>
              <a:buNone/>
            </a:pPr>
            <a:r>
              <a:rPr lang="en-US" sz="2400" dirty="0">
                <a:solidFill>
                  <a:srgbClr val="000000"/>
                </a:solidFill>
                <a:latin typeface="Verdana" panose="020B0604030504040204" pitchFamily="34" charset="0"/>
                <a:ea typeface="Verdana" panose="020B0604030504040204" pitchFamily="34" charset="0"/>
                <a:cs typeface="Verdana Regular" pitchFamily="34" charset="-120"/>
              </a:rPr>
              <a:t>Roll out manager check-ins and coaching to support adoption
Add follow-up sessions focused on real deal scenarios
Adjust the training schedule and delivery for regions with lower participation
</a:t>
            </a:r>
            <a:endParaRPr lang="en-US" sz="2400" dirty="0"/>
          </a:p>
        </p:txBody>
      </p:sp>
      <p:sp>
        <p:nvSpPr>
          <p:cNvPr id="12" name="Text"/>
          <p:cNvSpPr/>
          <p:nvPr/>
        </p:nvSpPr>
        <p:spPr>
          <a:xfrm>
            <a:off x="1555347" y="3383496"/>
            <a:ext cx="14476132" cy="28674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13" name="Text"/>
          <p:cNvSpPr/>
          <p:nvPr/>
        </p:nvSpPr>
        <p:spPr>
          <a:xfrm>
            <a:off x="1689088" y="7247883"/>
            <a:ext cx="12504817" cy="28674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14" name="Text"/>
          <p:cNvSpPr/>
          <p:nvPr/>
        </p:nvSpPr>
        <p:spPr>
          <a:xfrm>
            <a:off x="1555347" y="3945861"/>
            <a:ext cx="12627597" cy="31179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15" name="Text"/>
          <p:cNvSpPr/>
          <p:nvPr/>
        </p:nvSpPr>
        <p:spPr>
          <a:xfrm>
            <a:off x="1689088" y="7877035"/>
            <a:ext cx="12627597" cy="311795"/>
          </a:xfrm>
          <a:prstGeom prst="rect">
            <a:avLst/>
          </a:prstGeom>
          <a:noFill/>
          <a:ln/>
        </p:spPr>
        <p:txBody>
          <a:bodyPr wrap="square" lIns="0" tIns="0" rIns="0" bIns="0" rtlCol="0" anchor="t"/>
          <a:lstStyle/>
          <a:p>
            <a:pPr marL="0" indent="0" algn="l">
              <a:lnSpc>
                <a:spcPct val="91667"/>
              </a:lnSpc>
              <a:spcAft>
                <a:spcPts val="2250"/>
              </a:spcAft>
              <a:buNone/>
            </a:pPr>
            <a:r>
              <a:rPr lang="en-US" sz="2700" dirty="0">
                <a:solidFill>
                  <a:srgbClr val="000000"/>
                </a:solidFill>
                <a:latin typeface="Verdana" panose="020B0604030504040204" pitchFamily="34" charset="0"/>
                <a:ea typeface="Verdana" panose="020B0604030504040204" pitchFamily="34" charset="0"/>
                <a:cs typeface="Euclid Circular B Regular" pitchFamily="34" charset="-120"/>
              </a:rPr>
              <a:t>
</a:t>
            </a:r>
            <a:endParaRPr lang="en-US" sz="2700" dirty="0"/>
          </a:p>
        </p:txBody>
      </p:sp>
      <p:sp>
        <p:nvSpPr>
          <p:cNvPr id="16" name="sub"/>
          <p:cNvSpPr/>
          <p:nvPr/>
        </p:nvSpPr>
        <p:spPr>
          <a:xfrm>
            <a:off x="1057275" y="2793243"/>
            <a:ext cx="252992" cy="266700"/>
          </a:xfrm>
          <a:prstGeom prst="rect">
            <a:avLst/>
          </a:prstGeom>
          <a:noFill/>
          <a:ln/>
        </p:spPr>
        <p:txBody>
          <a:bodyPr wrap="square" lIns="0" tIns="0" rIns="0" bIns="0" rtlCol="0" anchor="t"/>
          <a:lstStyle/>
          <a:p>
            <a:pPr marL="0" indent="0" algn="ctr">
              <a:buNone/>
            </a:pPr>
            <a:endParaRPr lang="en-US" dirty="0"/>
          </a:p>
        </p:txBody>
      </p:sp>
      <p:sp>
        <p:nvSpPr>
          <p:cNvPr id="17" name="sub"/>
          <p:cNvSpPr/>
          <p:nvPr/>
        </p:nvSpPr>
        <p:spPr>
          <a:xfrm>
            <a:off x="1057275" y="3322420"/>
            <a:ext cx="252992" cy="266700"/>
          </a:xfrm>
          <a:prstGeom prst="rect">
            <a:avLst/>
          </a:prstGeom>
          <a:noFill/>
          <a:ln/>
        </p:spPr>
        <p:txBody>
          <a:bodyPr wrap="square" lIns="0" tIns="0" rIns="0" bIns="0" rtlCol="0" anchor="t"/>
          <a:lstStyle/>
          <a:p>
            <a:pPr marL="0" indent="0" algn="ctr">
              <a:buNone/>
            </a:pPr>
            <a:endParaRPr lang="en-US" dirty="0"/>
          </a:p>
        </p:txBody>
      </p:sp>
      <p:sp>
        <p:nvSpPr>
          <p:cNvPr id="18" name="sub"/>
          <p:cNvSpPr/>
          <p:nvPr/>
        </p:nvSpPr>
        <p:spPr>
          <a:xfrm>
            <a:off x="1057275" y="3807591"/>
            <a:ext cx="252992" cy="266700"/>
          </a:xfrm>
          <a:prstGeom prst="rect">
            <a:avLst/>
          </a:prstGeom>
          <a:noFill/>
          <a:ln/>
        </p:spPr>
        <p:txBody>
          <a:bodyPr wrap="square" lIns="0" tIns="0" rIns="0" bIns="0" rtlCol="0" anchor="t"/>
          <a:lstStyle/>
          <a:p>
            <a:pPr marL="0" indent="0" algn="ctr">
              <a:buNone/>
            </a:pPr>
            <a:endParaRPr lang="en-US" dirty="0"/>
          </a:p>
        </p:txBody>
      </p:sp>
      <p:sp>
        <p:nvSpPr>
          <p:cNvPr id="19" name="sub"/>
          <p:cNvSpPr/>
          <p:nvPr/>
        </p:nvSpPr>
        <p:spPr>
          <a:xfrm>
            <a:off x="1057275" y="6694838"/>
            <a:ext cx="266700" cy="323850"/>
          </a:xfrm>
          <a:prstGeom prst="rect">
            <a:avLst/>
          </a:prstGeom>
          <a:noFill/>
          <a:ln/>
        </p:spPr>
        <p:txBody>
          <a:bodyPr wrap="square" lIns="0" tIns="0" rIns="0" bIns="0" rtlCol="0" anchor="t"/>
          <a:lstStyle/>
          <a:p>
            <a:pPr marL="0" indent="0" algn="ctr">
              <a:lnSpc>
                <a:spcPct val="116667"/>
              </a:lnSpc>
              <a:buNone/>
            </a:pPr>
            <a:r>
              <a:rPr lang="en-US" sz="1817"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1817" dirty="0"/>
          </a:p>
        </p:txBody>
      </p:sp>
      <p:sp>
        <p:nvSpPr>
          <p:cNvPr id="20" name="sub"/>
          <p:cNvSpPr/>
          <p:nvPr/>
        </p:nvSpPr>
        <p:spPr>
          <a:xfrm>
            <a:off x="1057275" y="7180018"/>
            <a:ext cx="266700" cy="323850"/>
          </a:xfrm>
          <a:prstGeom prst="rect">
            <a:avLst/>
          </a:prstGeom>
          <a:noFill/>
          <a:ln/>
        </p:spPr>
        <p:txBody>
          <a:bodyPr wrap="square" lIns="0" tIns="0" rIns="0" bIns="0" rtlCol="0" anchor="t"/>
          <a:lstStyle/>
          <a:p>
            <a:pPr marL="0" indent="0" algn="ctr">
              <a:lnSpc>
                <a:spcPct val="116667"/>
              </a:lnSpc>
              <a:buNone/>
            </a:pPr>
            <a:r>
              <a:rPr lang="en-US" sz="1817"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1817" dirty="0"/>
          </a:p>
        </p:txBody>
      </p:sp>
      <p:sp>
        <p:nvSpPr>
          <p:cNvPr id="21" name="sub"/>
          <p:cNvSpPr/>
          <p:nvPr/>
        </p:nvSpPr>
        <p:spPr>
          <a:xfrm>
            <a:off x="1057275" y="7716478"/>
            <a:ext cx="266700" cy="323850"/>
          </a:xfrm>
          <a:prstGeom prst="rect">
            <a:avLst/>
          </a:prstGeom>
          <a:noFill/>
          <a:ln/>
        </p:spPr>
        <p:txBody>
          <a:bodyPr wrap="square" lIns="0" tIns="0" rIns="0" bIns="0" rtlCol="0" anchor="t"/>
          <a:lstStyle/>
          <a:p>
            <a:pPr marL="0" indent="0" algn="ctr">
              <a:lnSpc>
                <a:spcPct val="116667"/>
              </a:lnSpc>
              <a:buNone/>
            </a:pPr>
            <a:r>
              <a:rPr lang="en-US" sz="1817" dirty="0">
                <a:solidFill>
                  <a:srgbClr val="FFFFFF"/>
                </a:solidFill>
                <a:latin typeface="Verdana" panose="020B0604030504040204" pitchFamily="34" charset="0"/>
                <a:ea typeface="Verdana" panose="020B0604030504040204" pitchFamily="34" charset="0"/>
                <a:cs typeface="Euclid Circular B Medium" pitchFamily="34" charset="-120"/>
              </a:rPr>
              <a:t> </a:t>
            </a:r>
            <a:endParaRPr lang="en-US" sz="1817" dirty="0"/>
          </a:p>
        </p:txBody>
      </p:sp>
      <p:pic>
        <p:nvPicPr>
          <p:cNvPr id="64" name="Рисунок 63">
            <a:extLst>
              <a:ext uri="{FF2B5EF4-FFF2-40B4-BE49-F238E27FC236}">
                <a16:creationId xmlns:a16="http://schemas.microsoft.com/office/drawing/2014/main" id="{FF25B931-E704-533E-40D3-4F81B83D6F9D}"/>
              </a:ext>
            </a:extLst>
          </p:cNvPr>
          <p:cNvPicPr>
            <a:picLocks noChangeAspect="1"/>
          </p:cNvPicPr>
          <p:nvPr/>
        </p:nvPicPr>
        <p:blipFill>
          <a:blip r:embed="rId3"/>
          <a:stretch>
            <a:fillRect/>
          </a:stretch>
        </p:blipFill>
        <p:spPr>
          <a:xfrm>
            <a:off x="749777" y="2709460"/>
            <a:ext cx="730124" cy="730124"/>
          </a:xfrm>
          <a:prstGeom prst="rect">
            <a:avLst/>
          </a:prstGeom>
        </p:spPr>
      </p:pic>
      <p:pic>
        <p:nvPicPr>
          <p:cNvPr id="22" name="Рисунок 21">
            <a:extLst>
              <a:ext uri="{FF2B5EF4-FFF2-40B4-BE49-F238E27FC236}">
                <a16:creationId xmlns:a16="http://schemas.microsoft.com/office/drawing/2014/main" id="{9A3B0F3B-8536-300C-1DA0-667DB3DB74D1}"/>
              </a:ext>
            </a:extLst>
          </p:cNvPr>
          <p:cNvPicPr>
            <a:picLocks noChangeAspect="1"/>
          </p:cNvPicPr>
          <p:nvPr/>
        </p:nvPicPr>
        <p:blipFill>
          <a:blip r:embed="rId3"/>
          <a:stretch>
            <a:fillRect/>
          </a:stretch>
        </p:blipFill>
        <p:spPr>
          <a:xfrm>
            <a:off x="749777" y="3201543"/>
            <a:ext cx="730124" cy="730124"/>
          </a:xfrm>
          <a:prstGeom prst="rect">
            <a:avLst/>
          </a:prstGeom>
        </p:spPr>
      </p:pic>
      <p:pic>
        <p:nvPicPr>
          <p:cNvPr id="23" name="Рисунок 22">
            <a:extLst>
              <a:ext uri="{FF2B5EF4-FFF2-40B4-BE49-F238E27FC236}">
                <a16:creationId xmlns:a16="http://schemas.microsoft.com/office/drawing/2014/main" id="{8BF67D73-73BB-CC4F-91B0-5F231D35F5F1}"/>
              </a:ext>
            </a:extLst>
          </p:cNvPr>
          <p:cNvPicPr>
            <a:picLocks noChangeAspect="1"/>
          </p:cNvPicPr>
          <p:nvPr/>
        </p:nvPicPr>
        <p:blipFill>
          <a:blip r:embed="rId3"/>
          <a:stretch>
            <a:fillRect/>
          </a:stretch>
        </p:blipFill>
        <p:spPr>
          <a:xfrm>
            <a:off x="749777" y="3693901"/>
            <a:ext cx="730124" cy="730124"/>
          </a:xfrm>
          <a:prstGeom prst="rect">
            <a:avLst/>
          </a:prstGeom>
        </p:spPr>
      </p:pic>
      <p:pic>
        <p:nvPicPr>
          <p:cNvPr id="25" name="Рисунок 24" descr="Изображение выглядит как снимок экрана, дизайн&#10;&#10;Контент, сгенерированный ИИ, может содержать ошибки.">
            <a:extLst>
              <a:ext uri="{FF2B5EF4-FFF2-40B4-BE49-F238E27FC236}">
                <a16:creationId xmlns:a16="http://schemas.microsoft.com/office/drawing/2014/main" id="{EDE6EA39-0188-8707-305F-5A3378B8419E}"/>
              </a:ext>
            </a:extLst>
          </p:cNvPr>
          <p:cNvPicPr>
            <a:picLocks noChangeAspect="1"/>
          </p:cNvPicPr>
          <p:nvPr/>
        </p:nvPicPr>
        <p:blipFill>
          <a:blip r:embed="rId4"/>
          <a:stretch>
            <a:fillRect/>
          </a:stretch>
        </p:blipFill>
        <p:spPr>
          <a:xfrm>
            <a:off x="841621" y="6544237"/>
            <a:ext cx="733650" cy="733650"/>
          </a:xfrm>
          <a:prstGeom prst="rect">
            <a:avLst/>
          </a:prstGeom>
        </p:spPr>
      </p:pic>
      <p:pic>
        <p:nvPicPr>
          <p:cNvPr id="26" name="Рисунок 25" descr="Изображение выглядит как снимок экрана, дизайн&#10;&#10;Контент, сгенерированный ИИ, может содержать ошибки.">
            <a:extLst>
              <a:ext uri="{FF2B5EF4-FFF2-40B4-BE49-F238E27FC236}">
                <a16:creationId xmlns:a16="http://schemas.microsoft.com/office/drawing/2014/main" id="{7322C22C-FA11-2A6C-3210-7F2CF555002F}"/>
              </a:ext>
            </a:extLst>
          </p:cNvPr>
          <p:cNvPicPr>
            <a:picLocks noChangeAspect="1"/>
          </p:cNvPicPr>
          <p:nvPr/>
        </p:nvPicPr>
        <p:blipFill>
          <a:blip r:embed="rId4"/>
          <a:stretch>
            <a:fillRect/>
          </a:stretch>
        </p:blipFill>
        <p:spPr>
          <a:xfrm>
            <a:off x="841621" y="7052361"/>
            <a:ext cx="733650" cy="733650"/>
          </a:xfrm>
          <a:prstGeom prst="rect">
            <a:avLst/>
          </a:prstGeom>
        </p:spPr>
      </p:pic>
      <p:pic>
        <p:nvPicPr>
          <p:cNvPr id="27" name="Рисунок 26" descr="Изображение выглядит как снимок экрана, дизайн&#10;&#10;Контент, сгенерированный ИИ, может содержать ошибки.">
            <a:extLst>
              <a:ext uri="{FF2B5EF4-FFF2-40B4-BE49-F238E27FC236}">
                <a16:creationId xmlns:a16="http://schemas.microsoft.com/office/drawing/2014/main" id="{0DE48583-A4A5-EBF9-C561-7EA7BE088567}"/>
              </a:ext>
            </a:extLst>
          </p:cNvPr>
          <p:cNvPicPr>
            <a:picLocks noChangeAspect="1"/>
          </p:cNvPicPr>
          <p:nvPr/>
        </p:nvPicPr>
        <p:blipFill>
          <a:blip r:embed="rId4"/>
          <a:stretch>
            <a:fillRect/>
          </a:stretch>
        </p:blipFill>
        <p:spPr>
          <a:xfrm>
            <a:off x="848868" y="7546843"/>
            <a:ext cx="733650" cy="7336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4" name="Ellipse 7"/>
          <p:cNvSpPr/>
          <p:nvPr/>
        </p:nvSpPr>
        <p:spPr>
          <a:xfrm>
            <a:off x="977150" y="4053157"/>
            <a:ext cx="114300" cy="114300"/>
          </a:xfrm>
          <a:prstGeom prst="ellipse">
            <a:avLst/>
          </a:prstGeom>
          <a:solidFill>
            <a:srgbClr val="B8195B"/>
          </a:solidFill>
          <a:ln/>
        </p:spPr>
      </p:sp>
      <p:sp>
        <p:nvSpPr>
          <p:cNvPr id="5" name="Ellipse 8"/>
          <p:cNvSpPr/>
          <p:nvPr/>
        </p:nvSpPr>
        <p:spPr>
          <a:xfrm>
            <a:off x="977150" y="4497009"/>
            <a:ext cx="114300" cy="114300"/>
          </a:xfrm>
          <a:prstGeom prst="ellipse">
            <a:avLst/>
          </a:prstGeom>
          <a:solidFill>
            <a:srgbClr val="B8195B"/>
          </a:solidFill>
          <a:ln/>
        </p:spPr>
      </p:sp>
      <p:sp>
        <p:nvSpPr>
          <p:cNvPr id="6" name="Ellipse 9"/>
          <p:cNvSpPr/>
          <p:nvPr/>
        </p:nvSpPr>
        <p:spPr>
          <a:xfrm>
            <a:off x="977150" y="4954934"/>
            <a:ext cx="114300" cy="114300"/>
          </a:xfrm>
          <a:prstGeom prst="ellipse">
            <a:avLst/>
          </a:prstGeom>
          <a:solidFill>
            <a:srgbClr val="B8195B"/>
          </a:solidFill>
          <a:ln/>
        </p:spPr>
      </p:sp>
      <p:sp>
        <p:nvSpPr>
          <p:cNvPr id="7" name="Ellipse 10"/>
          <p:cNvSpPr/>
          <p:nvPr/>
        </p:nvSpPr>
        <p:spPr>
          <a:xfrm>
            <a:off x="977150" y="5379847"/>
            <a:ext cx="114300" cy="114300"/>
          </a:xfrm>
          <a:prstGeom prst="ellipse">
            <a:avLst/>
          </a:prstGeom>
          <a:solidFill>
            <a:srgbClr val="B8195B"/>
          </a:solidFill>
          <a:ln/>
        </p:spPr>
      </p:sp>
      <p:sp>
        <p:nvSpPr>
          <p:cNvPr id="8" name="Ellipse 11"/>
          <p:cNvSpPr/>
          <p:nvPr/>
        </p:nvSpPr>
        <p:spPr>
          <a:xfrm>
            <a:off x="977150" y="6154015"/>
            <a:ext cx="114300" cy="114300"/>
          </a:xfrm>
          <a:prstGeom prst="ellipse">
            <a:avLst/>
          </a:prstGeom>
          <a:solidFill>
            <a:srgbClr val="B8195B"/>
          </a:solidFill>
          <a:ln/>
        </p:spPr>
      </p:sp>
      <p:sp>
        <p:nvSpPr>
          <p:cNvPr id="9" name="Ellipse 12"/>
          <p:cNvSpPr/>
          <p:nvPr/>
        </p:nvSpPr>
        <p:spPr>
          <a:xfrm>
            <a:off x="977150" y="6603197"/>
            <a:ext cx="114300" cy="114300"/>
          </a:xfrm>
          <a:prstGeom prst="ellipse">
            <a:avLst/>
          </a:prstGeom>
          <a:solidFill>
            <a:srgbClr val="B8195B"/>
          </a:solidFill>
          <a:ln/>
        </p:spPr>
      </p:sp>
      <p:pic>
        <p:nvPicPr>
          <p:cNvPr id="10" name="Group 4273224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77150" y="997307"/>
            <a:ext cx="4467225" cy="628650"/>
          </a:xfrm>
          <a:prstGeom prst="rect">
            <a:avLst/>
          </a:prstGeom>
        </p:spPr>
      </p:pic>
      <p:sp>
        <p:nvSpPr>
          <p:cNvPr id="15" name="Rectangle 34675807">
            <a:hlinkClick r:id="rId5"/>
          </p:cNvPr>
          <p:cNvSpPr/>
          <p:nvPr/>
        </p:nvSpPr>
        <p:spPr>
          <a:xfrm>
            <a:off x="977150" y="7891033"/>
            <a:ext cx="4572000" cy="876300"/>
          </a:xfrm>
          <a:prstGeom prst="roundRect">
            <a:avLst>
              <a:gd name="adj" fmla="val 25480"/>
            </a:avLst>
          </a:prstGeom>
          <a:solidFill>
            <a:srgbClr val="B8195B"/>
          </a:solidFill>
          <a:ln/>
        </p:spPr>
      </p:sp>
      <p:sp>
        <p:nvSpPr>
          <p:cNvPr id="248" name="Familiar authoring with no learning curve Desktop and cloud content creation Fast SCORM conversion and content reuse Built-in AI for images quizzes voiceovers and translation Section 508 and WCAG 21 AA compliant Special pricing for educators nonprofits go"/>
          <p:cNvSpPr/>
          <p:nvPr/>
        </p:nvSpPr>
        <p:spPr>
          <a:xfrm>
            <a:off x="1370130" y="3935444"/>
            <a:ext cx="6745595" cy="3314700"/>
          </a:xfrm>
          <a:prstGeom prst="rect">
            <a:avLst/>
          </a:prstGeom>
          <a:noFill/>
          <a:ln/>
        </p:spPr>
        <p:txBody>
          <a:bodyPr wrap="square" lIns="0" tIns="0" rIns="0" bIns="0" rtlCol="0" anchor="t"/>
          <a:lstStyle/>
          <a:p>
            <a:pPr marL="0" indent="0" algn="l">
              <a:spcAft>
                <a:spcPts val="1000"/>
              </a:spcAft>
              <a:buNone/>
            </a:pPr>
            <a:r>
              <a:rPr lang="en-US" sz="2100" dirty="0">
                <a:solidFill>
                  <a:srgbClr val="000000"/>
                </a:solidFill>
                <a:latin typeface="Verdana" panose="020B0604030504040204" pitchFamily="34" charset="0"/>
                <a:ea typeface="Verdana" panose="020B0604030504040204" pitchFamily="34" charset="0"/>
                <a:cs typeface="Verdana Regular" pitchFamily="34" charset="-120"/>
              </a:rPr>
              <a:t>Familiar authoring with no learning curve
Desktop and cloud content creation
Fast SCORM conversion and content reuse
Built-in AI for images, quizzes, voiceovers, </a:t>
            </a:r>
            <a:br>
              <a:rPr dirty="0"/>
            </a:br>
            <a:r>
              <a:rPr lang="en-US" sz="2100" dirty="0">
                <a:solidFill>
                  <a:srgbClr val="000000"/>
                </a:solidFill>
                <a:latin typeface="Verdana" panose="020B0604030504040204" pitchFamily="34" charset="0"/>
                <a:ea typeface="Verdana" panose="020B0604030504040204" pitchFamily="34" charset="0"/>
                <a:cs typeface="Verdana Regular" pitchFamily="34" charset="-120"/>
              </a:rPr>
              <a:t>and translation
Section 508 and WCAG 2.1 AA compliant
</a:t>
            </a:r>
            <a:r>
              <a:rPr lang="en-US" sz="2100" b="1" dirty="0">
                <a:solidFill>
                  <a:srgbClr val="000000"/>
                </a:solidFill>
                <a:latin typeface="Verdana" panose="020B0604030504040204" pitchFamily="34" charset="0"/>
                <a:ea typeface="Verdana" panose="020B0604030504040204" pitchFamily="34" charset="0"/>
                <a:cs typeface="Verdana Bold" pitchFamily="34" charset="-120"/>
              </a:rPr>
              <a:t>Special pricing</a:t>
            </a:r>
            <a:r>
              <a:rPr lang="en-US" sz="2100" dirty="0">
                <a:solidFill>
                  <a:srgbClr val="000000"/>
                </a:solidFill>
                <a:latin typeface="Verdana" panose="020B0604030504040204" pitchFamily="34" charset="0"/>
                <a:ea typeface="Verdana" panose="020B0604030504040204" pitchFamily="34" charset="0"/>
                <a:cs typeface="Verdana Regular" pitchFamily="34" charset="-120"/>
              </a:rPr>
              <a:t> for educators, nonprofits, government organizations, and individual users</a:t>
            </a:r>
            <a:endParaRPr lang="en-US" sz="2100" dirty="0"/>
          </a:p>
        </p:txBody>
      </p:sp>
      <p:sp>
        <p:nvSpPr>
          <p:cNvPr id="249" name="Create training you can confidently report on"/>
          <p:cNvSpPr/>
          <p:nvPr/>
        </p:nvSpPr>
        <p:spPr>
          <a:xfrm>
            <a:off x="932464" y="2337606"/>
            <a:ext cx="7040505" cy="1030635"/>
          </a:xfrm>
          <a:prstGeom prst="rect">
            <a:avLst/>
          </a:prstGeom>
          <a:noFill/>
          <a:ln/>
        </p:spPr>
        <p:txBody>
          <a:bodyPr wrap="square" lIns="0" tIns="0" rIns="0" bIns="0" rtlCol="0" anchor="t"/>
          <a:lstStyle/>
          <a:p>
            <a:pPr marL="0" indent="0" algn="l">
              <a:buNone/>
            </a:pPr>
            <a:r>
              <a:rPr lang="en-US" sz="3900" b="1" dirty="0">
                <a:solidFill>
                  <a:srgbClr val="000000"/>
                </a:solidFill>
                <a:latin typeface="Verdana" panose="020B0604030504040204" pitchFamily="34" charset="0"/>
                <a:ea typeface="Verdana" panose="020B0604030504040204" pitchFamily="34" charset="0"/>
                <a:cs typeface="Verdana Bold" pitchFamily="34" charset="-120"/>
              </a:rPr>
              <a:t>Create training you can confidently report on</a:t>
            </a:r>
            <a:endParaRPr lang="en-US" sz="3900" dirty="0"/>
          </a:p>
        </p:txBody>
      </p:sp>
      <p:sp>
        <p:nvSpPr>
          <p:cNvPr id="250" name="Book a live demo"/>
          <p:cNvSpPr/>
          <p:nvPr/>
        </p:nvSpPr>
        <p:spPr>
          <a:xfrm>
            <a:off x="2219334" y="8148655"/>
            <a:ext cx="2295525" cy="400050"/>
          </a:xfrm>
          <a:prstGeom prst="rect">
            <a:avLst/>
          </a:prstGeom>
          <a:noFill/>
          <a:ln/>
        </p:spPr>
        <p:txBody>
          <a:bodyPr wrap="square" lIns="0" tIns="0" rIns="0" bIns="0" rtlCol="0" anchor="t"/>
          <a:lstStyle/>
          <a:p>
            <a:pPr marL="0" indent="0" algn="l">
              <a:lnSpc>
                <a:spcPct val="133333"/>
              </a:lnSpc>
              <a:spcAft>
                <a:spcPts val="1717"/>
              </a:spcAft>
              <a:buNone/>
            </a:pPr>
            <a:r>
              <a:rPr lang="en-US" sz="1950" b="1" kern="0" spc="-150" dirty="0">
                <a:solidFill>
                  <a:srgbClr val="FFFFFF"/>
                </a:solidFill>
                <a:latin typeface="Verdana" panose="020B0604030504040204" pitchFamily="34" charset="0"/>
                <a:ea typeface="Verdana" panose="020B0604030504040204" pitchFamily="34" charset="0"/>
                <a:cs typeface="Verdana Bold" pitchFamily="34" charset="-120"/>
              </a:rPr>
              <a:t>Book a live demo</a:t>
            </a:r>
            <a:endParaRPr lang="en-US" sz="1950" dirty="0"/>
          </a:p>
        </p:txBody>
      </p:sp>
      <p:pic>
        <p:nvPicPr>
          <p:cNvPr id="252" name="Рисунок 251" descr="Изображение выглядит как текст, снимок экрана, Человеческое лицо, программное обеспечение&#10;&#10;Контент, сгенерированный ИИ, может содержать ошибки.">
            <a:extLst>
              <a:ext uri="{FF2B5EF4-FFF2-40B4-BE49-F238E27FC236}">
                <a16:creationId xmlns:a16="http://schemas.microsoft.com/office/drawing/2014/main" id="{39D49D16-9DEE-BE31-E2D6-85CD533CCF49}"/>
              </a:ext>
            </a:extLst>
          </p:cNvPr>
          <p:cNvPicPr>
            <a:picLocks noChangeAspect="1"/>
          </p:cNvPicPr>
          <p:nvPr/>
        </p:nvPicPr>
        <p:blipFill>
          <a:blip r:embed="rId6"/>
          <a:stretch>
            <a:fillRect/>
          </a:stretch>
        </p:blipFill>
        <p:spPr>
          <a:xfrm>
            <a:off x="8879691" y="1759389"/>
            <a:ext cx="8677974" cy="75674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254" name="Рисунок 253" descr="Изображение выглядит как текст, снимок экрана, программное обеспечение, Веб-сайт&#10;&#10;Контент, сгенерированный ИИ, может содержать ошибки.">
            <a:extLst>
              <a:ext uri="{FF2B5EF4-FFF2-40B4-BE49-F238E27FC236}">
                <a16:creationId xmlns:a16="http://schemas.microsoft.com/office/drawing/2014/main" id="{3B5B81A3-EE1C-B7F0-C998-B804EAC55934}"/>
              </a:ext>
            </a:extLst>
          </p:cNvPr>
          <p:cNvPicPr>
            <a:picLocks noChangeAspect="1"/>
          </p:cNvPicPr>
          <p:nvPr/>
        </p:nvPicPr>
        <p:blipFill>
          <a:blip r:embed="rId3"/>
          <a:stretch>
            <a:fillRect/>
          </a:stretch>
        </p:blipFill>
        <p:spPr>
          <a:xfrm>
            <a:off x="8537464" y="2554891"/>
            <a:ext cx="9108528" cy="6675736"/>
          </a:xfrm>
          <a:prstGeom prst="rect">
            <a:avLst/>
          </a:prstGeom>
        </p:spPr>
      </p:pic>
      <p:sp>
        <p:nvSpPr>
          <p:cNvPr id="2" name="Ellipse 7"/>
          <p:cNvSpPr/>
          <p:nvPr/>
        </p:nvSpPr>
        <p:spPr>
          <a:xfrm>
            <a:off x="977150" y="4035382"/>
            <a:ext cx="114300" cy="114300"/>
          </a:xfrm>
          <a:prstGeom prst="ellipse">
            <a:avLst/>
          </a:prstGeom>
          <a:solidFill>
            <a:srgbClr val="18CFCF"/>
          </a:solidFill>
          <a:ln/>
        </p:spPr>
      </p:sp>
      <p:sp>
        <p:nvSpPr>
          <p:cNvPr id="3" name="Ellipse 8"/>
          <p:cNvSpPr/>
          <p:nvPr/>
        </p:nvSpPr>
        <p:spPr>
          <a:xfrm>
            <a:off x="977150" y="4463430"/>
            <a:ext cx="114300" cy="114300"/>
          </a:xfrm>
          <a:prstGeom prst="ellipse">
            <a:avLst/>
          </a:prstGeom>
          <a:solidFill>
            <a:srgbClr val="18CFCF"/>
          </a:solidFill>
          <a:ln/>
        </p:spPr>
      </p:sp>
      <p:sp>
        <p:nvSpPr>
          <p:cNvPr id="4" name="Ellipse 9"/>
          <p:cNvSpPr/>
          <p:nvPr/>
        </p:nvSpPr>
        <p:spPr>
          <a:xfrm>
            <a:off x="977150" y="4993872"/>
            <a:ext cx="114300" cy="114300"/>
          </a:xfrm>
          <a:prstGeom prst="ellipse">
            <a:avLst/>
          </a:prstGeom>
          <a:solidFill>
            <a:srgbClr val="18CFCF"/>
          </a:solidFill>
          <a:ln/>
        </p:spPr>
      </p:sp>
      <p:sp>
        <p:nvSpPr>
          <p:cNvPr id="5" name="Ellipse 10"/>
          <p:cNvSpPr/>
          <p:nvPr/>
        </p:nvSpPr>
        <p:spPr>
          <a:xfrm>
            <a:off x="977150" y="5455248"/>
            <a:ext cx="114300" cy="114300"/>
          </a:xfrm>
          <a:prstGeom prst="ellipse">
            <a:avLst/>
          </a:prstGeom>
          <a:solidFill>
            <a:srgbClr val="18CFCF"/>
          </a:solidFill>
          <a:ln/>
        </p:spPr>
      </p:sp>
      <p:sp>
        <p:nvSpPr>
          <p:cNvPr id="6" name="Ellipse 11"/>
          <p:cNvSpPr/>
          <p:nvPr/>
        </p:nvSpPr>
        <p:spPr>
          <a:xfrm>
            <a:off x="977150" y="5947432"/>
            <a:ext cx="114300" cy="114300"/>
          </a:xfrm>
          <a:prstGeom prst="ellipse">
            <a:avLst/>
          </a:prstGeom>
          <a:solidFill>
            <a:srgbClr val="18CFCF"/>
          </a:solidFill>
          <a:ln/>
        </p:spPr>
      </p:sp>
      <p:pic>
        <p:nvPicPr>
          <p:cNvPr id="7" name="Color Logos / Learn_new"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32464" y="1081674"/>
            <a:ext cx="3981487" cy="654873"/>
          </a:xfrm>
          <a:prstGeom prst="rect">
            <a:avLst/>
          </a:prstGeom>
        </p:spPr>
      </p:pic>
      <p:sp>
        <p:nvSpPr>
          <p:cNvPr id="9" name="Rectangle 34675807">
            <a:hlinkClick r:id="rId6"/>
          </p:cNvPr>
          <p:cNvSpPr/>
          <p:nvPr/>
        </p:nvSpPr>
        <p:spPr>
          <a:xfrm>
            <a:off x="977150" y="6858558"/>
            <a:ext cx="4572000" cy="876300"/>
          </a:xfrm>
          <a:prstGeom prst="roundRect">
            <a:avLst>
              <a:gd name="adj" fmla="val 25480"/>
            </a:avLst>
          </a:prstGeom>
          <a:solidFill>
            <a:srgbClr val="11C2C2"/>
          </a:solidFill>
          <a:ln/>
        </p:spPr>
      </p:sp>
      <p:sp>
        <p:nvSpPr>
          <p:cNvPr id="10" name="Onboarding compliance sales training and more Talent evaluation and development OJT modules to support real performance change Supervisor dashboard and 25 real-time reports Consistent knowledge sharing across the company"/>
          <p:cNvSpPr/>
          <p:nvPr/>
        </p:nvSpPr>
        <p:spPr>
          <a:xfrm>
            <a:off x="1370130" y="3917678"/>
            <a:ext cx="7372127" cy="2178944"/>
          </a:xfrm>
          <a:prstGeom prst="rect">
            <a:avLst/>
          </a:prstGeom>
          <a:noFill/>
          <a:ln/>
        </p:spPr>
        <p:txBody>
          <a:bodyPr wrap="square" lIns="0" tIns="0" rIns="0" bIns="0" rtlCol="0" anchor="t"/>
          <a:lstStyle/>
          <a:p>
            <a:pPr marL="0" indent="0" algn="l">
              <a:lnSpc>
                <a:spcPct val="91667"/>
              </a:lnSpc>
              <a:spcAft>
                <a:spcPts val="1500"/>
              </a:spcAft>
              <a:buNone/>
            </a:pPr>
            <a:r>
              <a:rPr lang="en-US" sz="2100" dirty="0">
                <a:solidFill>
                  <a:srgbClr val="000000"/>
                </a:solidFill>
                <a:latin typeface="Verdana" panose="020B0604030504040204" pitchFamily="34" charset="0"/>
                <a:ea typeface="Verdana" panose="020B0604030504040204" pitchFamily="34" charset="0"/>
                <a:cs typeface="Verdana Regular" pitchFamily="34" charset="-120"/>
              </a:rPr>
              <a:t>Onboarding, compliance, sales training, and more
Talent evaluation and development
OJT modules to support real performance change 
Supervisor dashboard and 25+ real-time reports
Consistent knowledge sharing across the company</a:t>
            </a:r>
            <a:endParaRPr lang="en-US" sz="2100" dirty="0"/>
          </a:p>
        </p:txBody>
      </p:sp>
      <p:sp>
        <p:nvSpPr>
          <p:cNvPr id="11" name="Tie learning to business results with iSpring LMS"/>
          <p:cNvSpPr/>
          <p:nvPr/>
        </p:nvSpPr>
        <p:spPr>
          <a:xfrm>
            <a:off x="932464" y="2337606"/>
            <a:ext cx="7040505" cy="1679730"/>
          </a:xfrm>
          <a:prstGeom prst="rect">
            <a:avLst/>
          </a:prstGeom>
          <a:noFill/>
          <a:ln/>
        </p:spPr>
        <p:txBody>
          <a:bodyPr wrap="square" lIns="0" tIns="0" rIns="0" bIns="0" rtlCol="0" anchor="t"/>
          <a:lstStyle/>
          <a:p>
            <a:pPr marL="0" indent="0" algn="l">
              <a:lnSpc>
                <a:spcPct val="91667"/>
              </a:lnSpc>
              <a:buNone/>
            </a:pPr>
            <a:r>
              <a:rPr lang="en-US" sz="3900" b="1" dirty="0">
                <a:solidFill>
                  <a:srgbClr val="000000"/>
                </a:solidFill>
                <a:latin typeface="Verdana" panose="020B0604030504040204" pitchFamily="34" charset="0"/>
                <a:ea typeface="Verdana" panose="020B0604030504040204" pitchFamily="34" charset="0"/>
                <a:cs typeface="Verdana Bold" pitchFamily="34" charset="-120"/>
              </a:rPr>
              <a:t>Tie learning to business results with iSpring LMS
</a:t>
            </a:r>
            <a:endParaRPr lang="en-US" sz="3900" dirty="0"/>
          </a:p>
        </p:txBody>
      </p:sp>
      <p:sp>
        <p:nvSpPr>
          <p:cNvPr id="43" name="Book a live demo"/>
          <p:cNvSpPr/>
          <p:nvPr/>
        </p:nvSpPr>
        <p:spPr>
          <a:xfrm>
            <a:off x="2142316" y="7116180"/>
            <a:ext cx="2295525" cy="400050"/>
          </a:xfrm>
          <a:prstGeom prst="rect">
            <a:avLst/>
          </a:prstGeom>
          <a:noFill/>
          <a:ln/>
        </p:spPr>
        <p:txBody>
          <a:bodyPr wrap="square" lIns="0" tIns="0" rIns="0" bIns="0" rtlCol="0" anchor="t"/>
          <a:lstStyle/>
          <a:p>
            <a:pPr marL="0" indent="0" algn="l">
              <a:lnSpc>
                <a:spcPct val="133333"/>
              </a:lnSpc>
              <a:spcAft>
                <a:spcPts val="1717"/>
              </a:spcAft>
              <a:buNone/>
            </a:pPr>
            <a:r>
              <a:rPr lang="en-US" sz="1950" b="1" kern="0" spc="-150" dirty="0">
                <a:solidFill>
                  <a:srgbClr val="FFFFFF"/>
                </a:solidFill>
                <a:latin typeface="Verdana" panose="020B0604030504040204" pitchFamily="34" charset="0"/>
                <a:ea typeface="Verdana" panose="020B0604030504040204" pitchFamily="34" charset="0"/>
                <a:cs typeface="Verdana Bold" pitchFamily="34" charset="-120"/>
              </a:rPr>
              <a:t>Book a live demo</a:t>
            </a:r>
            <a:endParaRPr lang="en-US" sz="1950" dirty="0"/>
          </a:p>
        </p:txBody>
      </p:sp>
    </p:spTree>
  </p:cSld>
  <p:clrMapOvr>
    <a:masterClrMapping/>
  </p:clrMapOvr>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Глубина">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1308</Words>
  <Application>Microsoft Office PowerPoint</Application>
  <PresentationFormat>Custom</PresentationFormat>
  <Paragraphs>130</Paragraphs>
  <Slides>10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Verdana Bold</vt:lpstr>
      <vt:lpstr>Aptos</vt:lpstr>
      <vt:lpstr>Euclid Circular B SemiBold</vt:lpstr>
      <vt:lpstr>Verdana</vt:lpstr>
      <vt:lpstr>Euclid Circular B Regular</vt:lpstr>
      <vt:lpstr>Arial</vt:lpstr>
      <vt:lpstr>Verdana Regular</vt:lpstr>
      <vt:lpstr>Calibri Regular</vt:lpstr>
      <vt:lpstr>Inter</vt:lpstr>
      <vt:lpstr>Corbel</vt:lpstr>
      <vt:lpstr>Euclid Circular B Medium</vt:lpstr>
      <vt:lpstr>Глубина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2026-07-13T14:51:09Z</dcterms:created>
  <dcterms:modified xsi:type="dcterms:W3CDTF">2026-07-14T13:22:35Z</dcterms:modified>
</cp:coreProperties>
</file>